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76" r:id="rId2"/>
    <p:sldId id="258" r:id="rId3"/>
    <p:sldId id="263" r:id="rId4"/>
    <p:sldId id="264" r:id="rId5"/>
    <p:sldId id="302" r:id="rId6"/>
    <p:sldId id="305" r:id="rId7"/>
    <p:sldId id="308" r:id="rId8"/>
    <p:sldId id="306" r:id="rId9"/>
    <p:sldId id="307" r:id="rId10"/>
    <p:sldId id="309" r:id="rId11"/>
    <p:sldId id="310" r:id="rId12"/>
    <p:sldId id="291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299" r:id="rId21"/>
    <p:sldId id="300" r:id="rId22"/>
    <p:sldId id="301" r:id="rId23"/>
    <p:sldId id="283" r:id="rId24"/>
    <p:sldId id="267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Kalam" panose="020B0604020202020204" charset="0"/>
      <p:regular r:id="rId33"/>
    </p:embeddedFont>
    <p:embeddedFont>
      <p:font typeface="Tuffy-TTF" panose="020B0603060100000000" charset="0"/>
      <p:regular r:id="rId34"/>
      <p:bold r:id="rId35"/>
      <p:italic r:id="rId36"/>
      <p:boldItalic r:id="rId37"/>
    </p:embeddedFont>
    <p:embeddedFont>
      <p:font typeface="Twinkl" panose="020B0604020202020204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358B"/>
    <a:srgbClr val="009541"/>
    <a:srgbClr val="0070C0"/>
    <a:srgbClr val="A673AE"/>
    <a:srgbClr val="CDB5D7"/>
    <a:srgbClr val="E9C501"/>
    <a:srgbClr val="FF0066"/>
    <a:srgbClr val="C0DEC2"/>
    <a:srgbClr val="FDCF81"/>
    <a:srgbClr val="6CBB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485" y="58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6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049359773718247E-2"/>
          <c:y val="9.5910465258567668E-2"/>
          <c:w val="0.88531671322517969"/>
          <c:h val="0.84811224124824991"/>
        </c:manualLayout>
      </c:layout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A3-4BCE-8034-E1D093A0D0DB}"/>
              </c:ext>
            </c:extLst>
          </c:dPt>
          <c:dPt>
            <c:idx val="1"/>
            <c:bubble3D val="0"/>
            <c:spPr>
              <a:solidFill>
                <a:srgbClr val="8D358B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A3-4BCE-8034-E1D093A0D0DB}"/>
              </c:ext>
            </c:extLst>
          </c:dPt>
          <c:dPt>
            <c:idx val="2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A3-4BCE-8034-E1D093A0D0DB}"/>
              </c:ext>
            </c:extLst>
          </c:dPt>
          <c:cat>
            <c:strRef>
              <c:f>'Bike Pie Charts'!$B$3:$B$5</c:f>
              <c:strCache>
                <c:ptCount val="3"/>
                <c:pt idx="0">
                  <c:v>Every day</c:v>
                </c:pt>
                <c:pt idx="1">
                  <c:v>Once a week</c:v>
                </c:pt>
                <c:pt idx="2">
                  <c:v>Never</c:v>
                </c:pt>
              </c:strCache>
            </c:strRef>
          </c:cat>
          <c:val>
            <c:numRef>
              <c:f>'Bike Pie Charts'!$C$3:$C$5</c:f>
              <c:numCache>
                <c:formatCode>General</c:formatCode>
                <c:ptCount val="3"/>
                <c:pt idx="0">
                  <c:v>5</c:v>
                </c:pt>
                <c:pt idx="1">
                  <c:v>10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2A3-4BCE-8034-E1D093A0D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DC-44E1-BC90-7C1E361ADA10}"/>
              </c:ext>
            </c:extLst>
          </c:dPt>
          <c:dPt>
            <c:idx val="1"/>
            <c:bubble3D val="0"/>
            <c:spPr>
              <a:solidFill>
                <a:srgbClr val="6B388C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DC-44E1-BC90-7C1E361ADA10}"/>
              </c:ext>
            </c:extLst>
          </c:dPt>
          <c:dPt>
            <c:idx val="2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8DC-44E1-BC90-7C1E361ADA10}"/>
              </c:ext>
            </c:extLst>
          </c:dPt>
          <c:dPt>
            <c:idx val="3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8DC-44E1-BC90-7C1E361ADA10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8DC-44E1-BC90-7C1E361ADA10}"/>
              </c:ext>
            </c:extLst>
          </c:dPt>
          <c:cat>
            <c:strRef>
              <c:f>'Stamp Pie Charts'!$B$3:$B$7</c:f>
              <c:strCache>
                <c:ptCount val="5"/>
                <c:pt idx="0">
                  <c:v>Monday</c:v>
                </c:pt>
                <c:pt idx="1">
                  <c:v>Tuesday</c:v>
                </c:pt>
                <c:pt idx="2">
                  <c:v>Wednesday</c:v>
                </c:pt>
                <c:pt idx="3">
                  <c:v>Thursday</c:v>
                </c:pt>
                <c:pt idx="4">
                  <c:v>Friday</c:v>
                </c:pt>
              </c:strCache>
            </c:strRef>
          </c:cat>
          <c:val>
            <c:numRef>
              <c:f>'Stamp Pie Charts'!$C$3:$C$7</c:f>
              <c:numCache>
                <c:formatCode>General</c:formatCode>
                <c:ptCount val="5"/>
                <c:pt idx="0">
                  <c:v>30</c:v>
                </c:pt>
                <c:pt idx="1">
                  <c:v>45</c:v>
                </c:pt>
                <c:pt idx="2">
                  <c:v>15</c:v>
                </c:pt>
                <c:pt idx="3">
                  <c:v>15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8DC-44E1-BC90-7C1E361ADA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DC-44E1-BC90-7C1E361ADA10}"/>
              </c:ext>
            </c:extLst>
          </c:dPt>
          <c:dPt>
            <c:idx val="1"/>
            <c:bubble3D val="0"/>
            <c:spPr>
              <a:solidFill>
                <a:srgbClr val="6B388C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DC-44E1-BC90-7C1E361ADA10}"/>
              </c:ext>
            </c:extLst>
          </c:dPt>
          <c:dPt>
            <c:idx val="2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8DC-44E1-BC90-7C1E361ADA10}"/>
              </c:ext>
            </c:extLst>
          </c:dPt>
          <c:dPt>
            <c:idx val="3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8DC-44E1-BC90-7C1E361ADA10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8DC-44E1-BC90-7C1E361ADA10}"/>
              </c:ext>
            </c:extLst>
          </c:dPt>
          <c:cat>
            <c:strRef>
              <c:f>'Stamp Pie Charts'!$B$3:$B$7</c:f>
              <c:strCache>
                <c:ptCount val="5"/>
                <c:pt idx="0">
                  <c:v>Monday</c:v>
                </c:pt>
                <c:pt idx="1">
                  <c:v>Tuesday</c:v>
                </c:pt>
                <c:pt idx="2">
                  <c:v>Wednesday</c:v>
                </c:pt>
                <c:pt idx="3">
                  <c:v>Thursday</c:v>
                </c:pt>
                <c:pt idx="4">
                  <c:v>Friday</c:v>
                </c:pt>
              </c:strCache>
            </c:strRef>
          </c:cat>
          <c:val>
            <c:numRef>
              <c:f>'Stamp Pie Charts'!$C$3:$C$7</c:f>
              <c:numCache>
                <c:formatCode>General</c:formatCode>
                <c:ptCount val="5"/>
                <c:pt idx="0">
                  <c:v>30</c:v>
                </c:pt>
                <c:pt idx="1">
                  <c:v>45</c:v>
                </c:pt>
                <c:pt idx="2">
                  <c:v>15</c:v>
                </c:pt>
                <c:pt idx="3">
                  <c:v>15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8DC-44E1-BC90-7C1E361ADA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DC-44E1-BC90-7C1E361ADA10}"/>
              </c:ext>
            </c:extLst>
          </c:dPt>
          <c:dPt>
            <c:idx val="1"/>
            <c:bubble3D val="0"/>
            <c:spPr>
              <a:solidFill>
                <a:srgbClr val="6B388C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DC-44E1-BC90-7C1E361ADA10}"/>
              </c:ext>
            </c:extLst>
          </c:dPt>
          <c:dPt>
            <c:idx val="2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8DC-44E1-BC90-7C1E361ADA10}"/>
              </c:ext>
            </c:extLst>
          </c:dPt>
          <c:dPt>
            <c:idx val="3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8DC-44E1-BC90-7C1E361ADA10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8DC-44E1-BC90-7C1E361ADA10}"/>
              </c:ext>
            </c:extLst>
          </c:dPt>
          <c:cat>
            <c:strRef>
              <c:f>'Stamp Pie Charts'!$B$3:$B$7</c:f>
              <c:strCache>
                <c:ptCount val="5"/>
                <c:pt idx="0">
                  <c:v>Monday</c:v>
                </c:pt>
                <c:pt idx="1">
                  <c:v>Tuesday</c:v>
                </c:pt>
                <c:pt idx="2">
                  <c:v>Wednesday</c:v>
                </c:pt>
                <c:pt idx="3">
                  <c:v>Thursday</c:v>
                </c:pt>
                <c:pt idx="4">
                  <c:v>Friday</c:v>
                </c:pt>
              </c:strCache>
            </c:strRef>
          </c:cat>
          <c:val>
            <c:numRef>
              <c:f>'Stamp Pie Charts'!$C$3:$C$7</c:f>
              <c:numCache>
                <c:formatCode>General</c:formatCode>
                <c:ptCount val="5"/>
                <c:pt idx="0">
                  <c:v>30</c:v>
                </c:pt>
                <c:pt idx="1">
                  <c:v>45</c:v>
                </c:pt>
                <c:pt idx="2">
                  <c:v>15</c:v>
                </c:pt>
                <c:pt idx="3">
                  <c:v>15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8DC-44E1-BC90-7C1E361ADA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DC-44E1-BC90-7C1E361ADA10}"/>
              </c:ext>
            </c:extLst>
          </c:dPt>
          <c:dPt>
            <c:idx val="1"/>
            <c:bubble3D val="0"/>
            <c:spPr>
              <a:solidFill>
                <a:srgbClr val="6B388C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DC-44E1-BC90-7C1E361ADA10}"/>
              </c:ext>
            </c:extLst>
          </c:dPt>
          <c:dPt>
            <c:idx val="2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8DC-44E1-BC90-7C1E361ADA10}"/>
              </c:ext>
            </c:extLst>
          </c:dPt>
          <c:dPt>
            <c:idx val="3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8DC-44E1-BC90-7C1E361ADA10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8DC-44E1-BC90-7C1E361ADA10}"/>
              </c:ext>
            </c:extLst>
          </c:dPt>
          <c:cat>
            <c:strRef>
              <c:f>'Stamp Pie Charts'!$B$3:$B$7</c:f>
              <c:strCache>
                <c:ptCount val="5"/>
                <c:pt idx="0">
                  <c:v>Monday</c:v>
                </c:pt>
                <c:pt idx="1">
                  <c:v>Tuesday</c:v>
                </c:pt>
                <c:pt idx="2">
                  <c:v>Wednesday</c:v>
                </c:pt>
                <c:pt idx="3">
                  <c:v>Thursday</c:v>
                </c:pt>
                <c:pt idx="4">
                  <c:v>Friday</c:v>
                </c:pt>
              </c:strCache>
            </c:strRef>
          </c:cat>
          <c:val>
            <c:numRef>
              <c:f>'Stamp Pie Charts'!$C$3:$C$7</c:f>
              <c:numCache>
                <c:formatCode>General</c:formatCode>
                <c:ptCount val="5"/>
                <c:pt idx="0">
                  <c:v>30</c:v>
                </c:pt>
                <c:pt idx="1">
                  <c:v>45</c:v>
                </c:pt>
                <c:pt idx="2">
                  <c:v>15</c:v>
                </c:pt>
                <c:pt idx="3">
                  <c:v>15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8DC-44E1-BC90-7C1E361ADA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D3-40D4-A8FB-D47E466EE319}"/>
              </c:ext>
            </c:extLst>
          </c:dPt>
          <c:dPt>
            <c:idx val="1"/>
            <c:bubble3D val="0"/>
            <c:spPr>
              <a:solidFill>
                <a:srgbClr val="6B388C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ED3-40D4-A8FB-D47E466EE319}"/>
              </c:ext>
            </c:extLst>
          </c:dPt>
          <c:dPt>
            <c:idx val="2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ED3-40D4-A8FB-D47E466EE319}"/>
              </c:ext>
            </c:extLst>
          </c:dPt>
          <c:dPt>
            <c:idx val="3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ED3-40D4-A8FB-D47E466EE319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ED3-40D4-A8FB-D47E466EE319}"/>
              </c:ext>
            </c:extLst>
          </c:dPt>
          <c:cat>
            <c:strRef>
              <c:f>'Stamp Pie Charts (3)'!$B$3:$B$7</c:f>
              <c:strCache>
                <c:ptCount val="5"/>
                <c:pt idx="0">
                  <c:v>Monday</c:v>
                </c:pt>
                <c:pt idx="1">
                  <c:v>Tuesday</c:v>
                </c:pt>
                <c:pt idx="2">
                  <c:v>Wednesday</c:v>
                </c:pt>
                <c:pt idx="3">
                  <c:v>Thursday</c:v>
                </c:pt>
                <c:pt idx="4">
                  <c:v>Friday</c:v>
                </c:pt>
              </c:strCache>
            </c:strRef>
          </c:cat>
          <c:val>
            <c:numRef>
              <c:f>'Stamp Pie Charts (3)'!$C$3:$C$7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24</c:v>
                </c:pt>
                <c:pt idx="3">
                  <c:v>12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ED3-40D4-A8FB-D47E466EE3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2D6-43AE-AEB2-7C147C347C20}"/>
              </c:ext>
            </c:extLst>
          </c:dPt>
          <c:dPt>
            <c:idx val="1"/>
            <c:bubble3D val="0"/>
            <c:spPr>
              <a:solidFill>
                <a:srgbClr val="6B388C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2D6-43AE-AEB2-7C147C347C20}"/>
              </c:ext>
            </c:extLst>
          </c:dPt>
          <c:dPt>
            <c:idx val="2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2D6-43AE-AEB2-7C147C347C20}"/>
              </c:ext>
            </c:extLst>
          </c:dPt>
          <c:dPt>
            <c:idx val="3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2D6-43AE-AEB2-7C147C347C20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2D6-43AE-AEB2-7C147C347C20}"/>
              </c:ext>
            </c:extLst>
          </c:dPt>
          <c:cat>
            <c:strRef>
              <c:f>'Stamp Pie Charts (4)'!$B$3:$B$7</c:f>
              <c:strCache>
                <c:ptCount val="5"/>
                <c:pt idx="0">
                  <c:v>Monday</c:v>
                </c:pt>
                <c:pt idx="1">
                  <c:v>Tuesday</c:v>
                </c:pt>
                <c:pt idx="2">
                  <c:v>Wednesday</c:v>
                </c:pt>
                <c:pt idx="3">
                  <c:v>Thursday</c:v>
                </c:pt>
                <c:pt idx="4">
                  <c:v>Friday</c:v>
                </c:pt>
              </c:strCache>
            </c:strRef>
          </c:cat>
          <c:val>
            <c:numRef>
              <c:f>'Stamp Pie Charts (4)'!$C$3:$C$7</c:f>
              <c:numCache>
                <c:formatCode>General</c:formatCode>
                <c:ptCount val="5"/>
                <c:pt idx="0">
                  <c:v>25</c:v>
                </c:pt>
                <c:pt idx="1">
                  <c:v>25</c:v>
                </c:pt>
                <c:pt idx="2">
                  <c:v>75</c:v>
                </c:pt>
                <c:pt idx="3">
                  <c:v>75</c:v>
                </c:pt>
                <c:pt idx="4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2D6-43AE-AEB2-7C147C347C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2D6-43AE-AEB2-7C147C347C20}"/>
              </c:ext>
            </c:extLst>
          </c:dPt>
          <c:dPt>
            <c:idx val="1"/>
            <c:bubble3D val="0"/>
            <c:spPr>
              <a:solidFill>
                <a:srgbClr val="6B388C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2D6-43AE-AEB2-7C147C347C20}"/>
              </c:ext>
            </c:extLst>
          </c:dPt>
          <c:dPt>
            <c:idx val="2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2D6-43AE-AEB2-7C147C347C20}"/>
              </c:ext>
            </c:extLst>
          </c:dPt>
          <c:dPt>
            <c:idx val="3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2D6-43AE-AEB2-7C147C347C20}"/>
              </c:ext>
            </c:extLst>
          </c:dPt>
          <c:cat>
            <c:strRef>
              <c:f>'Stamp Pie Charts (4)'!$B$3:$B$6</c:f>
              <c:strCache>
                <c:ptCount val="4"/>
                <c:pt idx="0">
                  <c:v>Red lentil curry</c:v>
                </c:pt>
                <c:pt idx="1">
                  <c:v>Halloumi wrap</c:v>
                </c:pt>
                <c:pt idx="2">
                  <c:v>Egg and chips</c:v>
                </c:pt>
                <c:pt idx="3">
                  <c:v>Chicken nuggets</c:v>
                </c:pt>
              </c:strCache>
            </c:strRef>
          </c:cat>
          <c:val>
            <c:numRef>
              <c:f>'Stamp Pie Charts (4)'!$C$3:$C$6</c:f>
              <c:numCache>
                <c:formatCode>General</c:formatCode>
                <c:ptCount val="4"/>
                <c:pt idx="0">
                  <c:v>24</c:v>
                </c:pt>
                <c:pt idx="1">
                  <c:v>36</c:v>
                </c:pt>
                <c:pt idx="2">
                  <c:v>24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2D6-43AE-AEB2-7C147C347C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2D6-43AE-AEB2-7C147C347C20}"/>
              </c:ext>
            </c:extLst>
          </c:dPt>
          <c:dPt>
            <c:idx val="1"/>
            <c:bubble3D val="0"/>
            <c:spPr>
              <a:solidFill>
                <a:srgbClr val="6B388C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2D6-43AE-AEB2-7C147C347C20}"/>
              </c:ext>
            </c:extLst>
          </c:dPt>
          <c:dPt>
            <c:idx val="2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2D6-43AE-AEB2-7C147C347C20}"/>
              </c:ext>
            </c:extLst>
          </c:dPt>
          <c:dPt>
            <c:idx val="3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2D6-43AE-AEB2-7C147C347C20}"/>
              </c:ext>
            </c:extLst>
          </c:dPt>
          <c:cat>
            <c:strRef>
              <c:f>'Stamp Pie Charts (4)'!$B$3:$B$6</c:f>
              <c:strCache>
                <c:ptCount val="4"/>
                <c:pt idx="0">
                  <c:v>Red lentil curry</c:v>
                </c:pt>
                <c:pt idx="1">
                  <c:v>Halloumi wrap</c:v>
                </c:pt>
                <c:pt idx="2">
                  <c:v>Egg and chips</c:v>
                </c:pt>
                <c:pt idx="3">
                  <c:v>Chicken nuggets</c:v>
                </c:pt>
              </c:strCache>
            </c:strRef>
          </c:cat>
          <c:val>
            <c:numRef>
              <c:f>'Stamp Pie Charts (4)'!$C$3:$C$6</c:f>
              <c:numCache>
                <c:formatCode>General</c:formatCode>
                <c:ptCount val="4"/>
                <c:pt idx="0">
                  <c:v>24</c:v>
                </c:pt>
                <c:pt idx="1">
                  <c:v>36</c:v>
                </c:pt>
                <c:pt idx="2">
                  <c:v>24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2D6-43AE-AEB2-7C147C347C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049359773718247E-2"/>
          <c:y val="9.5910465258567668E-2"/>
          <c:w val="0.88531671322517969"/>
          <c:h val="0.84811224124824991"/>
        </c:manualLayout>
      </c:layout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A3-4BCE-8034-E1D093A0D0DB}"/>
              </c:ext>
            </c:extLst>
          </c:dPt>
          <c:dPt>
            <c:idx val="1"/>
            <c:bubble3D val="0"/>
            <c:spPr>
              <a:solidFill>
                <a:srgbClr val="8D358B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A3-4BCE-8034-E1D093A0D0DB}"/>
              </c:ext>
            </c:extLst>
          </c:dPt>
          <c:dPt>
            <c:idx val="2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A3-4BCE-8034-E1D093A0D0DB}"/>
              </c:ext>
            </c:extLst>
          </c:dPt>
          <c:cat>
            <c:strRef>
              <c:f>'Bike Pie Charts'!$B$3:$B$5</c:f>
              <c:strCache>
                <c:ptCount val="3"/>
                <c:pt idx="0">
                  <c:v>Every day</c:v>
                </c:pt>
                <c:pt idx="1">
                  <c:v>Once a week</c:v>
                </c:pt>
                <c:pt idx="2">
                  <c:v>Never</c:v>
                </c:pt>
              </c:strCache>
            </c:strRef>
          </c:cat>
          <c:val>
            <c:numRef>
              <c:f>'Bike Pie Charts'!$C$3:$C$5</c:f>
              <c:numCache>
                <c:formatCode>General</c:formatCode>
                <c:ptCount val="3"/>
                <c:pt idx="0">
                  <c:v>5</c:v>
                </c:pt>
                <c:pt idx="1">
                  <c:v>10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2A3-4BCE-8034-E1D093A0D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049359773718247E-2"/>
          <c:y val="9.5910465258567668E-2"/>
          <c:w val="0.88531671322517969"/>
          <c:h val="0.84811224124824991"/>
        </c:manualLayout>
      </c:layout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A3-4BCE-8034-E1D093A0D0DB}"/>
              </c:ext>
            </c:extLst>
          </c:dPt>
          <c:dPt>
            <c:idx val="1"/>
            <c:bubble3D val="0"/>
            <c:spPr>
              <a:solidFill>
                <a:srgbClr val="8D358B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A3-4BCE-8034-E1D093A0D0DB}"/>
              </c:ext>
            </c:extLst>
          </c:dPt>
          <c:dPt>
            <c:idx val="2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A3-4BCE-8034-E1D093A0D0DB}"/>
              </c:ext>
            </c:extLst>
          </c:dPt>
          <c:cat>
            <c:strRef>
              <c:f>'Bike Pie Charts'!$B$3:$B$5</c:f>
              <c:strCache>
                <c:ptCount val="3"/>
                <c:pt idx="0">
                  <c:v>Every day</c:v>
                </c:pt>
                <c:pt idx="1">
                  <c:v>Once a week</c:v>
                </c:pt>
                <c:pt idx="2">
                  <c:v>Never</c:v>
                </c:pt>
              </c:strCache>
            </c:strRef>
          </c:cat>
          <c:val>
            <c:numRef>
              <c:f>'Bike Pie Charts'!$C$3:$C$5</c:f>
              <c:numCache>
                <c:formatCode>General</c:formatCode>
                <c:ptCount val="3"/>
                <c:pt idx="0">
                  <c:v>5</c:v>
                </c:pt>
                <c:pt idx="1">
                  <c:v>10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2A3-4BCE-8034-E1D093A0D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049359773718247E-2"/>
          <c:y val="9.5910465258567668E-2"/>
          <c:w val="0.88531671322517969"/>
          <c:h val="0.84811224124824991"/>
        </c:manualLayout>
      </c:layout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A3-4BCE-8034-E1D093A0D0DB}"/>
              </c:ext>
            </c:extLst>
          </c:dPt>
          <c:dPt>
            <c:idx val="1"/>
            <c:bubble3D val="0"/>
            <c:spPr>
              <a:solidFill>
                <a:srgbClr val="8D358B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A3-4BCE-8034-E1D093A0D0DB}"/>
              </c:ext>
            </c:extLst>
          </c:dPt>
          <c:dPt>
            <c:idx val="2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A3-4BCE-8034-E1D093A0D0DB}"/>
              </c:ext>
            </c:extLst>
          </c:dPt>
          <c:cat>
            <c:strRef>
              <c:f>'Bike Pie Charts'!$B$3:$B$5</c:f>
              <c:strCache>
                <c:ptCount val="3"/>
                <c:pt idx="0">
                  <c:v>Every day</c:v>
                </c:pt>
                <c:pt idx="1">
                  <c:v>Once a week</c:v>
                </c:pt>
                <c:pt idx="2">
                  <c:v>Never</c:v>
                </c:pt>
              </c:strCache>
            </c:strRef>
          </c:cat>
          <c:val>
            <c:numRef>
              <c:f>'Bike Pie Charts'!$C$3:$C$5</c:f>
              <c:numCache>
                <c:formatCode>General</c:formatCode>
                <c:ptCount val="3"/>
                <c:pt idx="0">
                  <c:v>5</c:v>
                </c:pt>
                <c:pt idx="1">
                  <c:v>10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2A3-4BCE-8034-E1D093A0D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049359773718247E-2"/>
          <c:y val="9.5910465258567668E-2"/>
          <c:w val="0.88531671322517969"/>
          <c:h val="0.84811224124824991"/>
        </c:manualLayout>
      </c:layout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A3-4BCE-8034-E1D093A0D0DB}"/>
              </c:ext>
            </c:extLst>
          </c:dPt>
          <c:dPt>
            <c:idx val="1"/>
            <c:bubble3D val="0"/>
            <c:spPr>
              <a:solidFill>
                <a:srgbClr val="8D358B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A3-4BCE-8034-E1D093A0D0DB}"/>
              </c:ext>
            </c:extLst>
          </c:dPt>
          <c:dPt>
            <c:idx val="2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A3-4BCE-8034-E1D093A0D0DB}"/>
              </c:ext>
            </c:extLst>
          </c:dPt>
          <c:cat>
            <c:strRef>
              <c:f>'Bike Pie Charts'!$B$3:$B$5</c:f>
              <c:strCache>
                <c:ptCount val="3"/>
                <c:pt idx="0">
                  <c:v>Every day</c:v>
                </c:pt>
                <c:pt idx="1">
                  <c:v>Once a week</c:v>
                </c:pt>
                <c:pt idx="2">
                  <c:v>Never</c:v>
                </c:pt>
              </c:strCache>
            </c:strRef>
          </c:cat>
          <c:val>
            <c:numRef>
              <c:f>'Bike Pie Charts'!$C$3:$C$5</c:f>
              <c:numCache>
                <c:formatCode>General</c:formatCode>
                <c:ptCount val="3"/>
                <c:pt idx="0">
                  <c:v>5</c:v>
                </c:pt>
                <c:pt idx="1">
                  <c:v>10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2A3-4BCE-8034-E1D093A0D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049359773718247E-2"/>
          <c:y val="9.5910465258567668E-2"/>
          <c:w val="0.88531671322517969"/>
          <c:h val="0.84811224124824991"/>
        </c:manualLayout>
      </c:layout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A3-4BCE-8034-E1D093A0D0DB}"/>
              </c:ext>
            </c:extLst>
          </c:dPt>
          <c:dPt>
            <c:idx val="1"/>
            <c:bubble3D val="0"/>
            <c:spPr>
              <a:solidFill>
                <a:srgbClr val="8D358B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A3-4BCE-8034-E1D093A0D0DB}"/>
              </c:ext>
            </c:extLst>
          </c:dPt>
          <c:dPt>
            <c:idx val="2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A3-4BCE-8034-E1D093A0D0DB}"/>
              </c:ext>
            </c:extLst>
          </c:dPt>
          <c:cat>
            <c:strRef>
              <c:f>'Bike Pie Charts'!$B$3:$B$5</c:f>
              <c:strCache>
                <c:ptCount val="3"/>
                <c:pt idx="0">
                  <c:v>Every day</c:v>
                </c:pt>
                <c:pt idx="1">
                  <c:v>Once a week</c:v>
                </c:pt>
                <c:pt idx="2">
                  <c:v>Never</c:v>
                </c:pt>
              </c:strCache>
            </c:strRef>
          </c:cat>
          <c:val>
            <c:numRef>
              <c:f>'Bike Pie Charts'!$C$3:$C$5</c:f>
              <c:numCache>
                <c:formatCode>General</c:formatCode>
                <c:ptCount val="3"/>
                <c:pt idx="0">
                  <c:v>5</c:v>
                </c:pt>
                <c:pt idx="1">
                  <c:v>10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2A3-4BCE-8034-E1D093A0D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049359773718247E-2"/>
          <c:y val="9.5910465258567668E-2"/>
          <c:w val="0.88531671322517969"/>
          <c:h val="0.84811224124824991"/>
        </c:manualLayout>
      </c:layout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A3-4BCE-8034-E1D093A0D0DB}"/>
              </c:ext>
            </c:extLst>
          </c:dPt>
          <c:dPt>
            <c:idx val="1"/>
            <c:bubble3D val="0"/>
            <c:spPr>
              <a:solidFill>
                <a:srgbClr val="8D358B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A3-4BCE-8034-E1D093A0D0DB}"/>
              </c:ext>
            </c:extLst>
          </c:dPt>
          <c:dPt>
            <c:idx val="2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A3-4BCE-8034-E1D093A0D0DB}"/>
              </c:ext>
            </c:extLst>
          </c:dPt>
          <c:cat>
            <c:strRef>
              <c:f>'Bike Pie Charts'!$B$3:$B$5</c:f>
              <c:strCache>
                <c:ptCount val="3"/>
                <c:pt idx="0">
                  <c:v>Every day</c:v>
                </c:pt>
                <c:pt idx="1">
                  <c:v>Once a week</c:v>
                </c:pt>
                <c:pt idx="2">
                  <c:v>Never</c:v>
                </c:pt>
              </c:strCache>
            </c:strRef>
          </c:cat>
          <c:val>
            <c:numRef>
              <c:f>'Bike Pie Charts'!$C$3:$C$5</c:f>
              <c:numCache>
                <c:formatCode>General</c:formatCode>
                <c:ptCount val="3"/>
                <c:pt idx="0">
                  <c:v>5</c:v>
                </c:pt>
                <c:pt idx="1">
                  <c:v>10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2A3-4BCE-8034-E1D093A0D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55-4A6E-BAF6-9EBB92D22CCD}"/>
              </c:ext>
            </c:extLst>
          </c:dPt>
          <c:dPt>
            <c:idx val="1"/>
            <c:bubble3D val="0"/>
            <c:spPr>
              <a:solidFill>
                <a:srgbClr val="8D358B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55-4A6E-BAF6-9EBB92D22CCD}"/>
              </c:ext>
            </c:extLst>
          </c:dPt>
          <c:dPt>
            <c:idx val="2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255-4A6E-BAF6-9EBB92D22CCD}"/>
              </c:ext>
            </c:extLst>
          </c:dPt>
          <c:cat>
            <c:strRef>
              <c:f>'Bike Pie Charts (2)'!$B$3:$B$5</c:f>
              <c:strCache>
                <c:ptCount val="3"/>
                <c:pt idx="0">
                  <c:v>Every day</c:v>
                </c:pt>
                <c:pt idx="1">
                  <c:v>Once a week</c:v>
                </c:pt>
                <c:pt idx="2">
                  <c:v>Never</c:v>
                </c:pt>
              </c:strCache>
            </c:strRef>
          </c:cat>
          <c:val>
            <c:numRef>
              <c:f>'Bike Pie Charts (2)'!$C$3:$C$5</c:f>
              <c:numCache>
                <c:formatCode>General</c:formatCode>
                <c:ptCount val="3"/>
                <c:pt idx="0">
                  <c:v>12</c:v>
                </c:pt>
                <c:pt idx="1">
                  <c:v>6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255-4A6E-BAF6-9EBB92D22C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BA-43EC-BED0-FD6C14BE3E9E}"/>
              </c:ext>
            </c:extLst>
          </c:dPt>
          <c:dPt>
            <c:idx val="1"/>
            <c:bubble3D val="0"/>
            <c:spPr>
              <a:solidFill>
                <a:srgbClr val="8D358B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BA-43EC-BED0-FD6C14BE3E9E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2BA-43EC-BED0-FD6C14BE3E9E}"/>
              </c:ext>
            </c:extLst>
          </c:dPt>
          <c:dPt>
            <c:idx val="3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2BA-43EC-BED0-FD6C14BE3E9E}"/>
              </c:ext>
            </c:extLst>
          </c:dPt>
          <c:cat>
            <c:strRef>
              <c:f>'Bike Pie Charts (3)'!$B$3:$B$6</c:f>
              <c:strCache>
                <c:ptCount val="4"/>
                <c:pt idx="0">
                  <c:v>Every day</c:v>
                </c:pt>
                <c:pt idx="1">
                  <c:v>Once a week</c:v>
                </c:pt>
                <c:pt idx="2">
                  <c:v>Once a month</c:v>
                </c:pt>
                <c:pt idx="3">
                  <c:v>Never</c:v>
                </c:pt>
              </c:strCache>
            </c:strRef>
          </c:cat>
          <c:val>
            <c:numRef>
              <c:f>'Bike Pie Charts (3)'!$C$3:$C$6</c:f>
              <c:numCache>
                <c:formatCode>General</c:formatCode>
                <c:ptCount val="4"/>
                <c:pt idx="0">
                  <c:v>10</c:v>
                </c:pt>
                <c:pt idx="1">
                  <c:v>20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BA-43EC-BED0-FD6C14BE3E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planit-maths-primary-teaching-resources/planit-maths-primary-teaching-resources-year-6/planit-maths-primary-teaching-resources-year-6-statistics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planit-maths-primary-teaching-resources/planit-maths-primary-teaching-resources-year-6/planit-maths-primary-teaching-resources-year-6-statistics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5" name="Rectangle 4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3" r:id="rId3"/>
    <p:sldLayoutId id="2147483669" r:id="rId4"/>
    <p:sldLayoutId id="2147483670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planit-maths-primary-teaching-resources/planit-maths-primary-teaching-resources-year-6/planit-maths-primary-teaching-resources-year-6-statistics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5.png"/><Relationship Id="rId5" Type="http://schemas.openxmlformats.org/officeDocument/2006/relationships/image" Target="../media/image11.png"/><Relationship Id="rId10" Type="http://schemas.openxmlformats.org/officeDocument/2006/relationships/chart" Target="../charts/chart8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chart" Target="../charts/chart9.xml"/><Relationship Id="rId5" Type="http://schemas.openxmlformats.org/officeDocument/2006/relationships/image" Target="../media/image11.png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30.png"/><Relationship Id="rId5" Type="http://schemas.openxmlformats.org/officeDocument/2006/relationships/image" Target="../media/image11.png"/><Relationship Id="rId10" Type="http://schemas.openxmlformats.org/officeDocument/2006/relationships/chart" Target="../charts/chart10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40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png"/><Relationship Id="rId10" Type="http://schemas.openxmlformats.org/officeDocument/2006/relationships/chart" Target="../charts/chart11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png"/><Relationship Id="rId10" Type="http://schemas.openxmlformats.org/officeDocument/2006/relationships/chart" Target="../charts/chart12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chart" Target="../charts/chart13.xml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hart" Target="../charts/chart14.xml"/><Relationship Id="rId7" Type="http://schemas.openxmlformats.org/officeDocument/2006/relationships/image" Target="../media/image1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30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1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chart" Target="../charts/chart15.xml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3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31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11.png"/><Relationship Id="rId12" Type="http://schemas.openxmlformats.org/officeDocument/2006/relationships/image" Target="../media/image39.png"/><Relationship Id="rId2" Type="http://schemas.openxmlformats.org/officeDocument/2006/relationships/image" Target="../media/image35.jp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41.png"/><Relationship Id="rId10" Type="http://schemas.openxmlformats.org/officeDocument/2006/relationships/image" Target="../media/image14.png"/><Relationship Id="rId4" Type="http://schemas.openxmlformats.org/officeDocument/2006/relationships/image" Target="../media/image38.png"/><Relationship Id="rId9" Type="http://schemas.openxmlformats.org/officeDocument/2006/relationships/image" Target="../media/image13.png"/><Relationship Id="rId14" Type="http://schemas.openxmlformats.org/officeDocument/2006/relationships/chart" Target="../charts/char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37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5.jp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13.png"/><Relationship Id="rId5" Type="http://schemas.openxmlformats.org/officeDocument/2006/relationships/image" Target="../media/image38.png"/><Relationship Id="rId15" Type="http://schemas.openxmlformats.org/officeDocument/2006/relationships/image" Target="../media/image41.png"/><Relationship Id="rId10" Type="http://schemas.openxmlformats.org/officeDocument/2006/relationships/image" Target="../media/image12.png"/><Relationship Id="rId4" Type="http://schemas.openxmlformats.org/officeDocument/2006/relationships/image" Target="../media/image39.png"/><Relationship Id="rId9" Type="http://schemas.openxmlformats.org/officeDocument/2006/relationships/image" Target="../media/image11.png"/><Relationship Id="rId14" Type="http://schemas.openxmlformats.org/officeDocument/2006/relationships/chart" Target="../charts/char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chart" Target="../charts/chart1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chart" Target="../charts/char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chart" Target="../charts/chart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13" name="Rectangle 12">
            <a:hlinkClick r:id="rId3"/>
          </p:cNvPr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EE7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>
            <a:hlinkClick r:id="rId3"/>
          </p:cNvPr>
          <p:cNvSpPr txBox="1"/>
          <p:nvPr/>
        </p:nvSpPr>
        <p:spPr>
          <a:xfrm>
            <a:off x="2315129" y="6464797"/>
            <a:ext cx="4505923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Maths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| Year 6 | Statistics | Interpret and Construct Charts and Graphs | Lesson 4 of 6 : Café Pie Charts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4294967295"/>
          </p:nvPr>
        </p:nvSpPr>
        <p:spPr>
          <a:xfrm>
            <a:off x="1654969" y="3048333"/>
            <a:ext cx="5834062" cy="54398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GB" sz="2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Statistics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 idx="4294967295"/>
          </p:nvPr>
        </p:nvSpPr>
        <p:spPr>
          <a:xfrm>
            <a:off x="539750" y="2359034"/>
            <a:ext cx="8064500" cy="655294"/>
          </a:xfrm>
        </p:spPr>
        <p:txBody>
          <a:bodyPr>
            <a:no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Maths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2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4649615" y="1466850"/>
            <a:ext cx="3758400" cy="4953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0"/>
          <a:stretch/>
        </p:blipFill>
        <p:spPr>
          <a:xfrm>
            <a:off x="1147045" y="2145725"/>
            <a:ext cx="2933930" cy="427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>
              <a:latin typeface="+mj-lt"/>
            </a:endParaRPr>
          </a:p>
        </p:txBody>
      </p:sp>
      <p:graphicFrame>
        <p:nvGraphicFramePr>
          <p:cNvPr id="24" name="Chart 23"/>
          <p:cNvGraphicFramePr/>
          <p:nvPr>
            <p:extLst>
              <p:ext uri="{D42A27DB-BD31-4B8C-83A1-F6EECF244321}">
                <p14:modId xmlns:p14="http://schemas.microsoft.com/office/powerpoint/2010/main" val="239169826"/>
              </p:ext>
            </p:extLst>
          </p:nvPr>
        </p:nvGraphicFramePr>
        <p:xfrm>
          <a:off x="4732378" y="1647639"/>
          <a:ext cx="3655973" cy="3816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5985827" y="5328061"/>
            <a:ext cx="1573105" cy="977004"/>
            <a:chOff x="3902212" y="5347111"/>
            <a:chExt cx="1573105" cy="977004"/>
          </a:xfrm>
        </p:grpSpPr>
        <p:grpSp>
          <p:nvGrpSpPr>
            <p:cNvPr id="34" name="Group 33"/>
            <p:cNvGrpSpPr/>
            <p:nvPr/>
          </p:nvGrpSpPr>
          <p:grpSpPr>
            <a:xfrm>
              <a:off x="3903693" y="5347111"/>
              <a:ext cx="1319688" cy="338554"/>
              <a:chOff x="-2292597" y="827534"/>
              <a:chExt cx="1319688" cy="338554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Every day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903693" y="5671678"/>
              <a:ext cx="1571624" cy="338554"/>
              <a:chOff x="-2311647" y="1132770"/>
              <a:chExt cx="1571624" cy="338554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Once a week</a:t>
                </a: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3902212" y="5985561"/>
              <a:ext cx="921703" cy="338554"/>
              <a:chOff x="-2330697" y="1435675"/>
              <a:chExt cx="921703" cy="33855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-2163534" y="1435675"/>
                <a:ext cx="7545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Never</a:t>
                </a: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1651813" y="2495593"/>
            <a:ext cx="20346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 can see that the ‘</a:t>
            </a:r>
            <a:r>
              <a:rPr 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every day’ segment </a:t>
            </a:r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is</a:t>
            </a:r>
            <a:b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of the whole pie.</a:t>
            </a:r>
          </a:p>
          <a:p>
            <a:endParaRPr lang="en-GB" sz="1600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 can calculate that</a:t>
            </a:r>
            <a:b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of 20 = 5, so we know that </a:t>
            </a:r>
            <a:r>
              <a:rPr 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5 children eat at the local cafe every day.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6"/>
          <a:stretch/>
        </p:blipFill>
        <p:spPr>
          <a:xfrm>
            <a:off x="1487047" y="4775479"/>
            <a:ext cx="1394607" cy="1250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37"/>
          <a:stretch/>
        </p:blipFill>
        <p:spPr>
          <a:xfrm>
            <a:off x="2937834" y="4741223"/>
            <a:ext cx="754615" cy="128488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520942" y="2882549"/>
            <a:ext cx="292968" cy="400110"/>
            <a:chOff x="3788007" y="4231435"/>
            <a:chExt cx="292968" cy="400110"/>
          </a:xfrm>
        </p:grpSpPr>
        <p:sp>
          <p:nvSpPr>
            <p:cNvPr id="29" name="TextBox 28"/>
            <p:cNvSpPr txBox="1"/>
            <p:nvPr/>
          </p:nvSpPr>
          <p:spPr>
            <a:xfrm>
              <a:off x="3788007" y="4231435"/>
              <a:ext cx="292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  <a:b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4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3890048" y="4428566"/>
              <a:ext cx="931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558525" y="3628959"/>
            <a:ext cx="292968" cy="400110"/>
            <a:chOff x="3788007" y="4231435"/>
            <a:chExt cx="292968" cy="400110"/>
          </a:xfrm>
        </p:grpSpPr>
        <p:sp>
          <p:nvSpPr>
            <p:cNvPr id="36" name="TextBox 35"/>
            <p:cNvSpPr txBox="1"/>
            <p:nvPr/>
          </p:nvSpPr>
          <p:spPr>
            <a:xfrm>
              <a:off x="3788007" y="4231435"/>
              <a:ext cx="292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  <a:b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4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3890048" y="4428566"/>
              <a:ext cx="931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440267" y="1416048"/>
            <a:ext cx="8280000" cy="464331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We can use our understanding of </a:t>
            </a:r>
            <a:r>
              <a:rPr lang="en-GB" sz="1600" b="1" dirty="0">
                <a:solidFill>
                  <a:schemeClr val="bg1"/>
                </a:solidFill>
                <a:latin typeface="Twinkl" pitchFamily="50" charset="0"/>
              </a:rPr>
              <a:t>fractions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to help us find out the value of each segment.</a:t>
            </a:r>
          </a:p>
        </p:txBody>
      </p:sp>
    </p:spTree>
    <p:extLst>
      <p:ext uri="{BB962C8B-B14F-4D97-AF65-F5344CB8AC3E}">
        <p14:creationId xmlns:p14="http://schemas.microsoft.com/office/powerpoint/2010/main" val="388964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allAtOnce"/>
      <p:bldP spid="38" grpId="0" animBg="1"/>
      <p:bldP spid="3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4649615" y="1466850"/>
            <a:ext cx="3758400" cy="4953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>
              <a:latin typeface="+mj-lt"/>
            </a:endParaRPr>
          </a:p>
        </p:txBody>
      </p:sp>
      <p:graphicFrame>
        <p:nvGraphicFramePr>
          <p:cNvPr id="24" name="Chart 23"/>
          <p:cNvGraphicFramePr/>
          <p:nvPr>
            <p:extLst>
              <p:ext uri="{D42A27DB-BD31-4B8C-83A1-F6EECF244321}">
                <p14:modId xmlns:p14="http://schemas.microsoft.com/office/powerpoint/2010/main" val="239169826"/>
              </p:ext>
            </p:extLst>
          </p:nvPr>
        </p:nvGraphicFramePr>
        <p:xfrm>
          <a:off x="4732378" y="1647639"/>
          <a:ext cx="3655973" cy="3816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0"/>
          <a:stretch/>
        </p:blipFill>
        <p:spPr>
          <a:xfrm>
            <a:off x="1147045" y="2145725"/>
            <a:ext cx="2933930" cy="4274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roup 32"/>
          <p:cNvGrpSpPr/>
          <p:nvPr/>
        </p:nvGrpSpPr>
        <p:grpSpPr>
          <a:xfrm>
            <a:off x="5985827" y="5328061"/>
            <a:ext cx="1573105" cy="977004"/>
            <a:chOff x="3902212" y="5347111"/>
            <a:chExt cx="1573105" cy="977004"/>
          </a:xfrm>
        </p:grpSpPr>
        <p:grpSp>
          <p:nvGrpSpPr>
            <p:cNvPr id="34" name="Group 33"/>
            <p:cNvGrpSpPr/>
            <p:nvPr/>
          </p:nvGrpSpPr>
          <p:grpSpPr>
            <a:xfrm>
              <a:off x="3903693" y="5347111"/>
              <a:ext cx="1319688" cy="338554"/>
              <a:chOff x="-2292597" y="827534"/>
              <a:chExt cx="1319688" cy="338554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Every day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903693" y="5671678"/>
              <a:ext cx="1571624" cy="338554"/>
              <a:chOff x="-2311647" y="1132770"/>
              <a:chExt cx="1571624" cy="338554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Once a week</a:t>
                </a: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3902212" y="5985561"/>
              <a:ext cx="921703" cy="338554"/>
              <a:chOff x="-2330697" y="1435675"/>
              <a:chExt cx="921703" cy="33855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-2163534" y="1435675"/>
                <a:ext cx="7545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Never</a:t>
                </a: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1661338" y="2503071"/>
            <a:ext cx="20346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 can see that the ‘</a:t>
            </a:r>
            <a:r>
              <a:rPr 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never’ segment </a:t>
            </a:r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is </a:t>
            </a:r>
            <a:r>
              <a:rPr 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</a:t>
            </a:r>
            <a:br>
              <a:rPr 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of the whole pie.</a:t>
            </a:r>
          </a:p>
          <a:p>
            <a:endParaRPr lang="en-GB" sz="1600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 can calculate that </a:t>
            </a:r>
            <a:b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of 20 = 5, so we know that </a:t>
            </a:r>
            <a:r>
              <a:rPr 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5 children never eat at the </a:t>
            </a:r>
            <a:br>
              <a:rPr 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local cafe.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87047" y="4756899"/>
            <a:ext cx="2205402" cy="1284883"/>
            <a:chOff x="1487047" y="4756899"/>
            <a:chExt cx="2205402" cy="128488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996"/>
            <a:stretch/>
          </p:blipFill>
          <p:spPr>
            <a:xfrm>
              <a:off x="1487047" y="4791155"/>
              <a:ext cx="1394607" cy="125062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37"/>
            <a:stretch/>
          </p:blipFill>
          <p:spPr>
            <a:xfrm>
              <a:off x="2937834" y="4756899"/>
              <a:ext cx="754615" cy="1284883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3166501" y="2646158"/>
            <a:ext cx="292968" cy="400110"/>
            <a:chOff x="3788007" y="4231435"/>
            <a:chExt cx="292968" cy="400110"/>
          </a:xfrm>
        </p:grpSpPr>
        <p:sp>
          <p:nvSpPr>
            <p:cNvPr id="32" name="TextBox 31"/>
            <p:cNvSpPr txBox="1"/>
            <p:nvPr/>
          </p:nvSpPr>
          <p:spPr>
            <a:xfrm>
              <a:off x="3788007" y="4231435"/>
              <a:ext cx="292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  <a:b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4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3890048" y="4428566"/>
              <a:ext cx="931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1576086" y="3624172"/>
            <a:ext cx="292968" cy="400110"/>
            <a:chOff x="3788007" y="4231435"/>
            <a:chExt cx="292968" cy="400110"/>
          </a:xfrm>
        </p:grpSpPr>
        <p:sp>
          <p:nvSpPr>
            <p:cNvPr id="38" name="TextBox 37"/>
            <p:cNvSpPr txBox="1"/>
            <p:nvPr/>
          </p:nvSpPr>
          <p:spPr>
            <a:xfrm>
              <a:off x="3788007" y="4231435"/>
              <a:ext cx="292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  <a:b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4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3890048" y="4428566"/>
              <a:ext cx="931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 39"/>
          <p:cNvSpPr/>
          <p:nvPr/>
        </p:nvSpPr>
        <p:spPr>
          <a:xfrm>
            <a:off x="440267" y="1416048"/>
            <a:ext cx="8280000" cy="464331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We can use our understanding of </a:t>
            </a:r>
            <a:r>
              <a:rPr lang="en-GB" sz="1600" b="1" dirty="0">
                <a:solidFill>
                  <a:schemeClr val="bg1"/>
                </a:solidFill>
                <a:latin typeface="Twinkl" pitchFamily="50" charset="0"/>
              </a:rPr>
              <a:t>fractions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to help us find out the value of each segment.</a:t>
            </a:r>
          </a:p>
        </p:txBody>
      </p:sp>
    </p:spTree>
    <p:extLst>
      <p:ext uri="{BB962C8B-B14F-4D97-AF65-F5344CB8AC3E}">
        <p14:creationId xmlns:p14="http://schemas.microsoft.com/office/powerpoint/2010/main" val="316837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xit" presetSubtype="8" accel="33333" decel="33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1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Graphic spid="24" grpId="0">
        <p:bldAsOne/>
      </p:bldGraphic>
      <p:bldP spid="31" grpId="0" uiExpand="1" build="allAtOnce"/>
      <p:bldP spid="40" grpId="0" animBg="1"/>
      <p:bldP spid="4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3688249" y="1462465"/>
            <a:ext cx="4700101" cy="495738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 Questions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755650" y="1513267"/>
            <a:ext cx="7632700" cy="464331"/>
          </a:xfrm>
          <a:prstGeom prst="rect">
            <a:avLst/>
          </a:prstGeom>
          <a:solidFill>
            <a:srgbClr val="A673AE"/>
          </a:solidFill>
          <a:effectLst/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Use your understanding of fractions to answer questions about these pie charts:</a:t>
            </a:r>
          </a:p>
        </p:txBody>
      </p:sp>
      <p:graphicFrame>
        <p:nvGraphicFramePr>
          <p:cNvPr id="25" name="Chart 24"/>
          <p:cNvGraphicFramePr/>
          <p:nvPr>
            <p:extLst>
              <p:ext uri="{D42A27DB-BD31-4B8C-83A1-F6EECF244321}">
                <p14:modId xmlns:p14="http://schemas.microsoft.com/office/powerpoint/2010/main" val="3280267755"/>
              </p:ext>
            </p:extLst>
          </p:nvPr>
        </p:nvGraphicFramePr>
        <p:xfrm>
          <a:off x="3688249" y="1977639"/>
          <a:ext cx="4179651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26" name="Pair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5" y="3654222"/>
            <a:ext cx="2513595" cy="3213303"/>
          </a:xfrm>
          <a:prstGeom prst="rect">
            <a:avLst/>
          </a:prstGeom>
        </p:spPr>
      </p:pic>
      <p:sp>
        <p:nvSpPr>
          <p:cNvPr id="21" name="Rectangular Callout 20"/>
          <p:cNvSpPr/>
          <p:nvPr/>
        </p:nvSpPr>
        <p:spPr>
          <a:xfrm>
            <a:off x="1644384" y="2428435"/>
            <a:ext cx="2196013" cy="1449216"/>
          </a:xfrm>
          <a:prstGeom prst="wedgeRectCallout">
            <a:avLst>
              <a:gd name="adj1" fmla="val -36881"/>
              <a:gd name="adj2" fmla="val 92734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I asked 24 children in my sister’s class how often they eat at the </a:t>
            </a:r>
            <a:r>
              <a:rPr lang="en-GB" sz="1600" dirty="0" err="1">
                <a:latin typeface="Twinkl" pitchFamily="50" charset="0"/>
              </a:rPr>
              <a:t>caf</a:t>
            </a:r>
            <a:r>
              <a:rPr lang="en-US" altLang="en-GB" sz="1600" dirty="0">
                <a:latin typeface="Twinkl" pitchFamily="50" charset="0"/>
              </a:rPr>
              <a:t>e</a:t>
            </a:r>
            <a:r>
              <a:rPr lang="en-GB" sz="1600" dirty="0">
                <a:latin typeface="Twinkl" pitchFamily="50" charset="0"/>
              </a:rPr>
              <a:t>. How many answered ‘never’?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900722" y="5322196"/>
            <a:ext cx="1573105" cy="977004"/>
            <a:chOff x="3902212" y="5347111"/>
            <a:chExt cx="1573105" cy="977004"/>
          </a:xfrm>
        </p:grpSpPr>
        <p:grpSp>
          <p:nvGrpSpPr>
            <p:cNvPr id="32" name="Group 31"/>
            <p:cNvGrpSpPr/>
            <p:nvPr/>
          </p:nvGrpSpPr>
          <p:grpSpPr>
            <a:xfrm>
              <a:off x="3903693" y="5347111"/>
              <a:ext cx="1319688" cy="338554"/>
              <a:chOff x="-2292597" y="827534"/>
              <a:chExt cx="1319688" cy="338554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Every day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3903693" y="5671678"/>
              <a:ext cx="1571624" cy="338554"/>
              <a:chOff x="-2311647" y="1132770"/>
              <a:chExt cx="1571624" cy="338554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Once a week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3902212" y="5985561"/>
              <a:ext cx="921703" cy="338554"/>
              <a:chOff x="-2330697" y="1435675"/>
              <a:chExt cx="921703" cy="338554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2163534" y="1435675"/>
                <a:ext cx="7545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Never</a:t>
                </a:r>
              </a:p>
            </p:txBody>
          </p:sp>
        </p:grpSp>
      </p:grpSp>
      <p:sp>
        <p:nvSpPr>
          <p:cNvPr id="13" name="Rectangular Callout 12"/>
          <p:cNvSpPr/>
          <p:nvPr/>
        </p:nvSpPr>
        <p:spPr>
          <a:xfrm>
            <a:off x="1744312" y="3095095"/>
            <a:ext cx="1996155" cy="956773"/>
          </a:xfrm>
          <a:prstGeom prst="wedgeRectCallout">
            <a:avLst>
              <a:gd name="adj1" fmla="val -39909"/>
              <a:gd name="adj2" fmla="val 99713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¼ of 24 = 6 </a:t>
            </a:r>
          </a:p>
          <a:p>
            <a:pPr algn="ctr"/>
            <a:r>
              <a:rPr lang="en-GB" sz="1600" dirty="0">
                <a:latin typeface="Twinkl" pitchFamily="50" charset="0"/>
              </a:rPr>
              <a:t>so 6 children never eat at the cafe.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04948" y="5713910"/>
            <a:ext cx="669044" cy="39923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en-GB" sz="1400" dirty="0" err="1"/>
              <a:t>Kamil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5479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23" grpId="0" animBg="1"/>
      <p:bldGraphic spid="25" grpId="0">
        <p:bldAsOne/>
      </p:bldGraphic>
      <p:bldGraphic spid="25" grpId="1">
        <p:bldAsOne/>
      </p:bldGraphic>
      <p:bldP spid="21" grpId="0" animBg="1"/>
      <p:bldP spid="21" grpId="1" animBg="1"/>
      <p:bldP spid="13" grpId="0" animBg="1"/>
      <p:bldP spid="13" grpId="1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2953543" y="1462465"/>
            <a:ext cx="5434808" cy="495738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 Questions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755650" y="1462465"/>
            <a:ext cx="7632700" cy="464331"/>
          </a:xfrm>
          <a:prstGeom prst="rect">
            <a:avLst/>
          </a:prstGeom>
          <a:solidFill>
            <a:srgbClr val="A673AE"/>
          </a:solidFill>
          <a:effectLst/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Use your understanding of fractions to answer questions about these pie charts:</a:t>
            </a:r>
          </a:p>
        </p:txBody>
      </p:sp>
      <p:pic>
        <p:nvPicPr>
          <p:cNvPr id="26" name="Pair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5" y="3654222"/>
            <a:ext cx="2513595" cy="3213303"/>
          </a:xfrm>
          <a:prstGeom prst="rect">
            <a:avLst/>
          </a:prstGeom>
        </p:spPr>
      </p:pic>
      <p:sp>
        <p:nvSpPr>
          <p:cNvPr id="21" name="Rectangular Callout 20"/>
          <p:cNvSpPr/>
          <p:nvPr/>
        </p:nvSpPr>
        <p:spPr>
          <a:xfrm>
            <a:off x="1550401" y="2428435"/>
            <a:ext cx="2279916" cy="1449216"/>
          </a:xfrm>
          <a:prstGeom prst="wedgeRectCallout">
            <a:avLst>
              <a:gd name="adj1" fmla="val -36881"/>
              <a:gd name="adj2" fmla="val 92734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I asked 40 children in KS2 how often they eat at the local cafe. How many answered once a month?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086892" y="5910303"/>
            <a:ext cx="1319688" cy="338554"/>
            <a:chOff x="-2292597" y="827534"/>
            <a:chExt cx="1319688" cy="338554"/>
          </a:xfrm>
        </p:grpSpPr>
        <p:sp>
          <p:nvSpPr>
            <p:cNvPr id="39" name="Rectangle 38"/>
            <p:cNvSpPr/>
            <p:nvPr/>
          </p:nvSpPr>
          <p:spPr>
            <a:xfrm>
              <a:off x="-2292597" y="912330"/>
              <a:ext cx="186214" cy="186214"/>
            </a:xfrm>
            <a:prstGeom prst="rect">
              <a:avLst/>
            </a:prstGeom>
            <a:solidFill>
              <a:srgbClr val="E9C5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-2125434" y="827534"/>
              <a:ext cx="11525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Every day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350535" y="5910303"/>
            <a:ext cx="1571624" cy="338554"/>
            <a:chOff x="-2311647" y="1132770"/>
            <a:chExt cx="1571624" cy="338554"/>
          </a:xfrm>
        </p:grpSpPr>
        <p:sp>
          <p:nvSpPr>
            <p:cNvPr id="37" name="Rectangle 36"/>
            <p:cNvSpPr/>
            <p:nvPr/>
          </p:nvSpPr>
          <p:spPr>
            <a:xfrm>
              <a:off x="-2311647" y="1217566"/>
              <a:ext cx="186214" cy="186214"/>
            </a:xfrm>
            <a:prstGeom prst="rect">
              <a:avLst/>
            </a:prstGeom>
            <a:solidFill>
              <a:srgbClr val="8D358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-2144484" y="1132770"/>
              <a:ext cx="14044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Once a week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855819" y="5905163"/>
            <a:ext cx="921703" cy="338554"/>
            <a:chOff x="-2330697" y="1435675"/>
            <a:chExt cx="921703" cy="338554"/>
          </a:xfrm>
        </p:grpSpPr>
        <p:sp>
          <p:nvSpPr>
            <p:cNvPr id="35" name="Rectangle 34"/>
            <p:cNvSpPr/>
            <p:nvPr/>
          </p:nvSpPr>
          <p:spPr>
            <a:xfrm>
              <a:off x="-2330697" y="1520471"/>
              <a:ext cx="186214" cy="186214"/>
            </a:xfrm>
            <a:prstGeom prst="rect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-2163534" y="1435675"/>
              <a:ext cx="754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Never</a:t>
              </a:r>
            </a:p>
          </p:txBody>
        </p:sp>
      </p:grpSp>
      <p:sp>
        <p:nvSpPr>
          <p:cNvPr id="13" name="Rectangular Callout 12"/>
          <p:cNvSpPr/>
          <p:nvPr/>
        </p:nvSpPr>
        <p:spPr>
          <a:xfrm>
            <a:off x="1745829" y="2827503"/>
            <a:ext cx="1527277" cy="1202994"/>
          </a:xfrm>
          <a:prstGeom prst="wedgeRectCallout">
            <a:avLst>
              <a:gd name="adj1" fmla="val -41780"/>
              <a:gd name="adj2" fmla="val 96545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  of 40 = 5</a:t>
            </a:r>
          </a:p>
          <a:p>
            <a:pPr algn="ctr"/>
            <a:r>
              <a:rPr lang="en-US" altLang="en-GB" sz="1600" dirty="0"/>
              <a:t>so 5 children eat at the cafe once a month.</a:t>
            </a:r>
          </a:p>
        </p:txBody>
      </p:sp>
      <p:graphicFrame>
        <p:nvGraphicFramePr>
          <p:cNvPr id="42" name="Chart 41"/>
          <p:cNvGraphicFramePr/>
          <p:nvPr>
            <p:extLst>
              <p:ext uri="{D42A27DB-BD31-4B8C-83A1-F6EECF244321}">
                <p14:modId xmlns:p14="http://schemas.microsoft.com/office/powerpoint/2010/main" val="1284540843"/>
              </p:ext>
            </p:extLst>
          </p:nvPr>
        </p:nvGraphicFramePr>
        <p:xfrm>
          <a:off x="3721333" y="2000165"/>
          <a:ext cx="3899227" cy="38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pSp>
        <p:nvGrpSpPr>
          <p:cNvPr id="43" name="Group 42"/>
          <p:cNvGrpSpPr/>
          <p:nvPr/>
        </p:nvGrpSpPr>
        <p:grpSpPr>
          <a:xfrm>
            <a:off x="6744670" y="5905163"/>
            <a:ext cx="1635274" cy="338554"/>
            <a:chOff x="-2311647" y="1132770"/>
            <a:chExt cx="1635274" cy="338554"/>
          </a:xfrm>
        </p:grpSpPr>
        <p:sp>
          <p:nvSpPr>
            <p:cNvPr id="44" name="Rectangle 43"/>
            <p:cNvSpPr/>
            <p:nvPr/>
          </p:nvSpPr>
          <p:spPr>
            <a:xfrm>
              <a:off x="-2311647" y="1217566"/>
              <a:ext cx="186214" cy="186214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-2144484" y="1132770"/>
              <a:ext cx="14681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Once a month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404948" y="5713910"/>
            <a:ext cx="669044" cy="39923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en-GB" sz="1400" dirty="0" err="1"/>
              <a:t>Kamil</a:t>
            </a:r>
            <a:endParaRPr lang="en-GB" sz="1400" dirty="0"/>
          </a:p>
        </p:txBody>
      </p:sp>
      <p:grpSp>
        <p:nvGrpSpPr>
          <p:cNvPr id="5" name="Group 4"/>
          <p:cNvGrpSpPr/>
          <p:nvPr/>
        </p:nvGrpSpPr>
        <p:grpSpPr>
          <a:xfrm>
            <a:off x="1896327" y="2823570"/>
            <a:ext cx="279703" cy="461665"/>
            <a:chOff x="3301778" y="4564948"/>
            <a:chExt cx="279703" cy="461665"/>
          </a:xfrm>
        </p:grpSpPr>
        <p:sp>
          <p:nvSpPr>
            <p:cNvPr id="2" name="TextBox 1"/>
            <p:cNvSpPr txBox="1"/>
            <p:nvPr/>
          </p:nvSpPr>
          <p:spPr>
            <a:xfrm>
              <a:off x="3301778" y="4564948"/>
              <a:ext cx="2797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1</a:t>
              </a:r>
              <a:br>
                <a:rPr lang="en-GB" sz="1200" dirty="0"/>
              </a:br>
              <a:r>
                <a:rPr lang="en-GB" sz="1200" dirty="0"/>
                <a:t>8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3391422" y="4795781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963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23" grpId="0" animBg="1"/>
      <p:bldP spid="21" grpId="0" animBg="1"/>
      <p:bldP spid="21" grpId="1" animBg="1"/>
      <p:bldP spid="13" grpId="0" animBg="1"/>
      <p:bldP spid="13" grpId="1" animBg="1"/>
      <p:bldGraphic spid="42" grpId="0">
        <p:bldAsOne/>
      </p:bldGraphic>
      <p:bldGraphic spid="42" grpId="1">
        <p:bldAsOne/>
      </p:bldGraphic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576263" y="1466850"/>
            <a:ext cx="5109418" cy="4953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GB" sz="3200" b="1" dirty="0">
                <a:latin typeface="Twinkl" pitchFamily="50" charset="0"/>
              </a:rPr>
              <a:t>Cafe</a:t>
            </a:r>
            <a:r>
              <a:rPr lang="en-US" altLang="en-GB" sz="3200" b="1" dirty="0">
                <a:latin typeface="Twinkl" pitchFamily="50" charset="0"/>
              </a:rPr>
              <a:t> Customers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aphicFrame>
        <p:nvGraphicFramePr>
          <p:cNvPr id="46" name="Chart 45"/>
          <p:cNvGraphicFramePr/>
          <p:nvPr>
            <p:extLst>
              <p:ext uri="{D42A27DB-BD31-4B8C-83A1-F6EECF244321}">
                <p14:modId xmlns:p14="http://schemas.microsoft.com/office/powerpoint/2010/main" val="463837667"/>
              </p:ext>
            </p:extLst>
          </p:nvPr>
        </p:nvGraphicFramePr>
        <p:xfrm>
          <a:off x="1715627" y="2114550"/>
          <a:ext cx="3738981" cy="3830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782051" y="1566238"/>
            <a:ext cx="1573834" cy="1653936"/>
            <a:chOff x="9341762" y="1438294"/>
            <a:chExt cx="1573834" cy="1653936"/>
          </a:xfrm>
        </p:grpSpPr>
        <p:grpSp>
          <p:nvGrpSpPr>
            <p:cNvPr id="48" name="Group 47"/>
            <p:cNvGrpSpPr/>
            <p:nvPr/>
          </p:nvGrpSpPr>
          <p:grpSpPr>
            <a:xfrm>
              <a:off x="9343243" y="1438294"/>
              <a:ext cx="1319688" cy="338554"/>
              <a:chOff x="-2292597" y="827534"/>
              <a:chExt cx="1319688" cy="338554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FF006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Monday</a:t>
                </a: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9343243" y="1762861"/>
              <a:ext cx="1571624" cy="338554"/>
              <a:chOff x="-2311647" y="1132770"/>
              <a:chExt cx="1571624" cy="338554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Tuesday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9341762" y="2095794"/>
              <a:ext cx="1450063" cy="338554"/>
              <a:chOff x="-2330697" y="1435675"/>
              <a:chExt cx="1450063" cy="338554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-2163534" y="1435675"/>
                <a:ext cx="12829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Wednesday</a:t>
                </a: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9343972" y="2420743"/>
              <a:ext cx="1571624" cy="338554"/>
              <a:chOff x="-2311647" y="1132770"/>
              <a:chExt cx="1571624" cy="338554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Thursday</a:t>
                </a: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9342491" y="2753676"/>
              <a:ext cx="1077859" cy="338554"/>
              <a:chOff x="-2330697" y="1435675"/>
              <a:chExt cx="1077859" cy="338554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-2163534" y="1435675"/>
                <a:ext cx="9106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Friday</a:t>
                </a:r>
              </a:p>
            </p:txBody>
          </p:sp>
        </p:grp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0" y="3715474"/>
            <a:ext cx="2443814" cy="315205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Rectangle 68"/>
          <p:cNvSpPr/>
          <p:nvPr/>
        </p:nvSpPr>
        <p:spPr>
          <a:xfrm>
            <a:off x="2973914" y="1469065"/>
            <a:ext cx="5762733" cy="710552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We can also use our understanding of </a:t>
            </a:r>
            <a:r>
              <a:rPr lang="en-GB" sz="1600" b="1" dirty="0">
                <a:solidFill>
                  <a:schemeClr val="bg1"/>
                </a:solidFill>
                <a:latin typeface="Twinkl" pitchFamily="50" charset="0"/>
              </a:rPr>
              <a:t>fractions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to help us find out how many customers went to the </a:t>
            </a:r>
            <a:r>
              <a:rPr lang="en-GB" sz="1600" dirty="0" err="1">
                <a:solidFill>
                  <a:schemeClr val="bg1"/>
                </a:solidFill>
                <a:latin typeface="Twinkl" pitchFamily="50" charset="0"/>
              </a:rPr>
              <a:t>caf</a:t>
            </a:r>
            <a:r>
              <a:rPr lang="en-US" altLang="en-GB" sz="1600" dirty="0">
                <a:solidFill>
                  <a:schemeClr val="bg1"/>
                </a:solidFill>
                <a:latin typeface="Twinkl" pitchFamily="50" charset="0"/>
              </a:rPr>
              <a:t>e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on each day.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71"/>
          <a:stretch/>
        </p:blipFill>
        <p:spPr>
          <a:xfrm>
            <a:off x="5471537" y="2282616"/>
            <a:ext cx="2933930" cy="4137234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Rectangle 70"/>
          <p:cNvSpPr/>
          <p:nvPr/>
        </p:nvSpPr>
        <p:spPr>
          <a:xfrm>
            <a:off x="5966780" y="2623768"/>
            <a:ext cx="2034660" cy="34624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 know that the whole pie chart represents the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120 customers </a:t>
            </a:r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who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</a:t>
            </a:r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were served in total over the five days.</a:t>
            </a:r>
          </a:p>
          <a:p>
            <a:endParaRPr lang="en-GB" sz="1500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 can see that the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Monday segment </a:t>
            </a:r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of the pie chart is 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</a:t>
            </a:r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of the whole pie.</a:t>
            </a:r>
          </a:p>
          <a:p>
            <a:endParaRPr lang="en-GB" sz="1500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 can calculate that   of 120 = 30, so we know that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30 customers were served on Monday.</a:t>
            </a:r>
          </a:p>
        </p:txBody>
      </p:sp>
      <p:sp>
        <p:nvSpPr>
          <p:cNvPr id="21" name="Rectangular Callout 20"/>
          <p:cNvSpPr/>
          <p:nvPr/>
        </p:nvSpPr>
        <p:spPr>
          <a:xfrm>
            <a:off x="2606114" y="5220345"/>
            <a:ext cx="3249166" cy="1449216"/>
          </a:xfrm>
          <a:prstGeom prst="wedgeRectCallout">
            <a:avLst>
              <a:gd name="adj1" fmla="val -77701"/>
              <a:gd name="adj2" fmla="val -57755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The </a:t>
            </a:r>
            <a:r>
              <a:rPr lang="en-GB" sz="1600" dirty="0" err="1">
                <a:latin typeface="Twinkl" pitchFamily="50" charset="0"/>
              </a:rPr>
              <a:t>caf</a:t>
            </a:r>
            <a:r>
              <a:rPr lang="en-US" altLang="en-GB" sz="1600" dirty="0">
                <a:latin typeface="Twinkl" pitchFamily="50" charset="0"/>
              </a:rPr>
              <a:t>e</a:t>
            </a:r>
            <a:r>
              <a:rPr lang="en-GB" sz="1600" dirty="0">
                <a:latin typeface="Twinkl" pitchFamily="50" charset="0"/>
              </a:rPr>
              <a:t> owner told me that the </a:t>
            </a:r>
            <a:r>
              <a:rPr lang="en-GB" sz="1600" dirty="0" err="1">
                <a:latin typeface="Twinkl" pitchFamily="50" charset="0"/>
              </a:rPr>
              <a:t>caf</a:t>
            </a:r>
            <a:r>
              <a:rPr lang="en-US" altLang="en-GB" sz="1600" dirty="0">
                <a:latin typeface="Twinkl" pitchFamily="50" charset="0"/>
              </a:rPr>
              <a:t>e</a:t>
            </a:r>
            <a:r>
              <a:rPr lang="en-GB" sz="1600" dirty="0">
                <a:latin typeface="Twinkl" pitchFamily="50" charset="0"/>
              </a:rPr>
              <a:t> had served 120 customers from Monday to Friday. Here is a pie chart to show how many customers they served each day.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6830361" y="4345916"/>
            <a:ext cx="292968" cy="400110"/>
            <a:chOff x="3788007" y="4231435"/>
            <a:chExt cx="292968" cy="400110"/>
          </a:xfrm>
        </p:grpSpPr>
        <p:sp>
          <p:nvSpPr>
            <p:cNvPr id="40" name="TextBox 39"/>
            <p:cNvSpPr txBox="1"/>
            <p:nvPr/>
          </p:nvSpPr>
          <p:spPr>
            <a:xfrm>
              <a:off x="3788007" y="4231435"/>
              <a:ext cx="292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  <a:b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4</a:t>
              </a: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3890048" y="4428566"/>
              <a:ext cx="931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7668585" y="5030922"/>
            <a:ext cx="292968" cy="400110"/>
            <a:chOff x="3788007" y="4231435"/>
            <a:chExt cx="292968" cy="400110"/>
          </a:xfrm>
        </p:grpSpPr>
        <p:sp>
          <p:nvSpPr>
            <p:cNvPr id="44" name="TextBox 43"/>
            <p:cNvSpPr txBox="1"/>
            <p:nvPr/>
          </p:nvSpPr>
          <p:spPr>
            <a:xfrm>
              <a:off x="3788007" y="4231435"/>
              <a:ext cx="292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  <a:b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4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3890048" y="4428566"/>
              <a:ext cx="931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742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Graphic spid="46" grpId="0">
        <p:bldAsOne/>
      </p:bldGraphic>
      <p:bldGraphic spid="46" grpId="1">
        <p:bldAsOne/>
      </p:bldGraphic>
      <p:bldP spid="69" grpId="0" animBg="1"/>
      <p:bldP spid="71" grpId="0" build="allAtOnce"/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3278932" y="1466850"/>
            <a:ext cx="5109418" cy="4953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GB" sz="3200" b="1" dirty="0">
                <a:latin typeface="Twinkl" pitchFamily="50" charset="0"/>
              </a:rPr>
              <a:t>Cafe </a:t>
            </a:r>
            <a:r>
              <a:rPr lang="en-US" altLang="en-GB" sz="3200" b="1" dirty="0">
                <a:latin typeface="Twinkl" pitchFamily="50" charset="0"/>
              </a:rPr>
              <a:t>Customers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/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aphicFrame>
        <p:nvGraphicFramePr>
          <p:cNvPr id="46" name="Chart 45"/>
          <p:cNvGraphicFramePr/>
          <p:nvPr>
            <p:extLst>
              <p:ext uri="{D42A27DB-BD31-4B8C-83A1-F6EECF244321}">
                <p14:modId xmlns:p14="http://schemas.microsoft.com/office/powerpoint/2010/main" val="751730669"/>
              </p:ext>
            </p:extLst>
          </p:nvPr>
        </p:nvGraphicFramePr>
        <p:xfrm>
          <a:off x="3502419" y="2382913"/>
          <a:ext cx="3525027" cy="369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6992316" y="4654789"/>
            <a:ext cx="1573834" cy="1653936"/>
            <a:chOff x="9341762" y="1438294"/>
            <a:chExt cx="1573834" cy="1653936"/>
          </a:xfrm>
        </p:grpSpPr>
        <p:grpSp>
          <p:nvGrpSpPr>
            <p:cNvPr id="48" name="Group 47"/>
            <p:cNvGrpSpPr/>
            <p:nvPr/>
          </p:nvGrpSpPr>
          <p:grpSpPr>
            <a:xfrm>
              <a:off x="9343243" y="1438294"/>
              <a:ext cx="1319688" cy="338554"/>
              <a:chOff x="-2292597" y="827534"/>
              <a:chExt cx="1319688" cy="338554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FF006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Monday</a:t>
                </a: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9343243" y="1762861"/>
              <a:ext cx="1571624" cy="338554"/>
              <a:chOff x="-2311647" y="1132770"/>
              <a:chExt cx="1571624" cy="338554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Tuesday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9341762" y="2095794"/>
              <a:ext cx="1450063" cy="338554"/>
              <a:chOff x="-2330697" y="1435675"/>
              <a:chExt cx="1450063" cy="338554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-2163534" y="1435675"/>
                <a:ext cx="12829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Wednesday</a:t>
                </a: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9343972" y="2420743"/>
              <a:ext cx="1571624" cy="338554"/>
              <a:chOff x="-2311647" y="1132770"/>
              <a:chExt cx="1571624" cy="338554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Thursday</a:t>
                </a: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9342491" y="2753676"/>
              <a:ext cx="1077859" cy="338554"/>
              <a:chOff x="-2330697" y="1435675"/>
              <a:chExt cx="1077859" cy="338554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-2163534" y="1435675"/>
                <a:ext cx="9106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Friday</a:t>
                </a:r>
              </a:p>
            </p:txBody>
          </p:sp>
        </p:grp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0"/>
          <a:stretch/>
        </p:blipFill>
        <p:spPr>
          <a:xfrm>
            <a:off x="621507" y="2145725"/>
            <a:ext cx="2933930" cy="427412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1127387" y="2508309"/>
                <a:ext cx="2034660" cy="304288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GB" sz="15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We can see that the </a:t>
                </a:r>
                <a:r>
                  <a:rPr lang="en-GB" sz="1500" b="1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Wednesday, Thursday and Friday segments </a:t>
                </a:r>
                <a:r>
                  <a:rPr lang="en-GB" sz="15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of the pie chart are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5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1500" b="1">
                            <a:solidFill>
                              <a:schemeClr val="bg1"/>
                            </a:solidFill>
                            <a:latin typeface="Kalam" panose="02000000000000000000" pitchFamily="2" charset="0"/>
                            <a:cs typeface="Kalam" panose="02000000000000000000" pitchFamily="2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1500" b="1">
                            <a:solidFill>
                              <a:schemeClr val="bg1"/>
                            </a:solidFill>
                            <a:latin typeface="Kalam" panose="02000000000000000000" pitchFamily="2" charset="0"/>
                            <a:cs typeface="Kalam" panose="02000000000000000000" pitchFamily="2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sz="1500" b="1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 </a:t>
                </a:r>
                <a:r>
                  <a:rPr lang="en-GB" sz="15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of </a:t>
                </a:r>
                <a:br>
                  <a:rPr lang="en-GB" sz="15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</a:br>
                <a:r>
                  <a:rPr lang="en-GB" sz="15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the whole pie each.</a:t>
                </a:r>
              </a:p>
              <a:p>
                <a:endParaRPr lang="en-GB" sz="1500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endParaRPr>
              </a:p>
              <a:p>
                <a:r>
                  <a:rPr lang="en-GB" sz="15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We can calculate that </a:t>
                </a:r>
                <a:br>
                  <a:rPr lang="en-GB" sz="15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GB" sz="15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1500" b="1">
                            <a:solidFill>
                              <a:schemeClr val="bg1"/>
                            </a:solidFill>
                            <a:latin typeface="Kalam" panose="02000000000000000000" pitchFamily="2" charset="0"/>
                            <a:cs typeface="Kalam" panose="02000000000000000000" pitchFamily="2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1500" b="1">
                            <a:solidFill>
                              <a:schemeClr val="bg1"/>
                            </a:solidFill>
                            <a:latin typeface="Kalam" panose="02000000000000000000" pitchFamily="2" charset="0"/>
                            <a:cs typeface="Kalam" panose="02000000000000000000" pitchFamily="2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sz="15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 of 120 = 15, so we know that </a:t>
                </a:r>
                <a:r>
                  <a:rPr lang="en-GB" sz="1500" b="1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15 customers were served each day on Wednesday, Thursday and Friday.</a:t>
                </a: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387" y="2508309"/>
                <a:ext cx="2034660" cy="3042884"/>
              </a:xfrm>
              <a:prstGeom prst="rect">
                <a:avLst/>
              </a:prstGeom>
              <a:blipFill rotWithShape="0">
                <a:blip r:embed="rId13"/>
                <a:stretch>
                  <a:fillRect l="-5689" t="-1600" r="-4192" b="-28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ctangle 68"/>
          <p:cNvSpPr/>
          <p:nvPr/>
        </p:nvSpPr>
        <p:spPr>
          <a:xfrm>
            <a:off x="448734" y="1368306"/>
            <a:ext cx="8246533" cy="710552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We can also use our understanding of </a:t>
            </a:r>
            <a:r>
              <a:rPr lang="en-GB" sz="1600" b="1" dirty="0">
                <a:solidFill>
                  <a:schemeClr val="bg1"/>
                </a:solidFill>
                <a:latin typeface="Twinkl" pitchFamily="50" charset="0"/>
              </a:rPr>
              <a:t>fractions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to help us find </a:t>
            </a:r>
            <a:br>
              <a:rPr lang="en-GB" sz="16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out how many customers went to the </a:t>
            </a:r>
            <a:r>
              <a:rPr lang="en-GB" sz="1600" dirty="0" err="1">
                <a:solidFill>
                  <a:schemeClr val="bg1"/>
                </a:solidFill>
                <a:latin typeface="Twinkl" pitchFamily="50" charset="0"/>
              </a:rPr>
              <a:t>caf</a:t>
            </a:r>
            <a:r>
              <a:rPr lang="en-US" altLang="en-GB" sz="1600" dirty="0">
                <a:solidFill>
                  <a:schemeClr val="bg1"/>
                </a:solidFill>
                <a:latin typeface="Twinkl" pitchFamily="50" charset="0"/>
              </a:rPr>
              <a:t>e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on each day.</a:t>
            </a:r>
          </a:p>
        </p:txBody>
      </p:sp>
    </p:spTree>
    <p:extLst>
      <p:ext uri="{BB962C8B-B14F-4D97-AF65-F5344CB8AC3E}">
        <p14:creationId xmlns:p14="http://schemas.microsoft.com/office/powerpoint/2010/main" val="58270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Graphic spid="46" grpId="0">
        <p:bldAsOne/>
      </p:bldGraphic>
      <p:bldP spid="71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3278932" y="1823420"/>
            <a:ext cx="5109418" cy="45964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GB" sz="3200" b="1" dirty="0">
                <a:latin typeface="Twinkl" pitchFamily="50" charset="0"/>
              </a:rPr>
              <a:t>Cafe </a:t>
            </a:r>
            <a:r>
              <a:rPr lang="en-US" altLang="en-GB" sz="3200" b="1" dirty="0">
                <a:latin typeface="Twinkl" pitchFamily="50" charset="0"/>
              </a:rPr>
              <a:t>Customers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/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aphicFrame>
        <p:nvGraphicFramePr>
          <p:cNvPr id="46" name="Chart 45"/>
          <p:cNvGraphicFramePr/>
          <p:nvPr>
            <p:extLst>
              <p:ext uri="{D42A27DB-BD31-4B8C-83A1-F6EECF244321}">
                <p14:modId xmlns:p14="http://schemas.microsoft.com/office/powerpoint/2010/main" val="751730669"/>
              </p:ext>
            </p:extLst>
          </p:nvPr>
        </p:nvGraphicFramePr>
        <p:xfrm>
          <a:off x="3502419" y="2382913"/>
          <a:ext cx="3525027" cy="369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0"/>
          <a:stretch/>
        </p:blipFill>
        <p:spPr>
          <a:xfrm>
            <a:off x="621507" y="2145725"/>
            <a:ext cx="2933930" cy="427412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1153492" y="2543564"/>
                <a:ext cx="2034660" cy="275126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GB" sz="16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We can see that the </a:t>
                </a:r>
                <a:r>
                  <a:rPr lang="en-GB" sz="1600" b="1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Tuesday segment </a:t>
                </a:r>
                <a:r>
                  <a:rPr lang="en-GB" sz="16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of </a:t>
                </a:r>
                <a:br>
                  <a:rPr lang="en-GB" sz="16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</a:br>
                <a:r>
                  <a:rPr lang="en-GB" sz="16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the pie chart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1600" b="1">
                            <a:solidFill>
                              <a:schemeClr val="bg1"/>
                            </a:solidFill>
                            <a:latin typeface="Kalam" panose="02000000000000000000" pitchFamily="2" charset="0"/>
                            <a:cs typeface="Kalam" panose="02000000000000000000" pitchFamily="2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1600" b="1">
                            <a:solidFill>
                              <a:schemeClr val="bg1"/>
                            </a:solidFill>
                            <a:latin typeface="Kalam" panose="02000000000000000000" pitchFamily="2" charset="0"/>
                            <a:cs typeface="Kalam" panose="02000000000000000000" pitchFamily="2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sz="1600" b="1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 </a:t>
                </a:r>
                <a:r>
                  <a:rPr lang="en-GB" sz="16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of the whole pie.</a:t>
                </a:r>
              </a:p>
              <a:p>
                <a:endParaRPr lang="en-GB" sz="1600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endParaRPr>
              </a:p>
              <a:p>
                <a:r>
                  <a:rPr lang="en-GB" sz="16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We can calculate that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1600" b="1">
                            <a:solidFill>
                              <a:schemeClr val="bg1"/>
                            </a:solidFill>
                            <a:latin typeface="Kalam" panose="02000000000000000000" pitchFamily="2" charset="0"/>
                            <a:cs typeface="Kalam" panose="02000000000000000000" pitchFamily="2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1600" b="1">
                            <a:solidFill>
                              <a:schemeClr val="bg1"/>
                            </a:solidFill>
                            <a:latin typeface="Kalam" panose="02000000000000000000" pitchFamily="2" charset="0"/>
                            <a:cs typeface="Kalam" panose="02000000000000000000" pitchFamily="2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sz="16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 of 120 = 45, </a:t>
                </a:r>
              </a:p>
              <a:p>
                <a:r>
                  <a:rPr lang="en-GB" sz="16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so we know that </a:t>
                </a:r>
                <a:r>
                  <a:rPr lang="en-GB" sz="1600" b="1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45 customers were served on Tuesday.</a:t>
                </a: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492" y="2543564"/>
                <a:ext cx="2034660" cy="2751266"/>
              </a:xfrm>
              <a:prstGeom prst="rect">
                <a:avLst/>
              </a:prstGeom>
              <a:blipFill rotWithShape="0">
                <a:blip r:embed="rId13"/>
                <a:stretch>
                  <a:fillRect l="-5988" t="-2212" r="-2395" b="-35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6992316" y="4654789"/>
            <a:ext cx="1573834" cy="1653936"/>
            <a:chOff x="9341762" y="1438294"/>
            <a:chExt cx="1573834" cy="1653936"/>
          </a:xfrm>
        </p:grpSpPr>
        <p:grpSp>
          <p:nvGrpSpPr>
            <p:cNvPr id="39" name="Group 38"/>
            <p:cNvGrpSpPr/>
            <p:nvPr/>
          </p:nvGrpSpPr>
          <p:grpSpPr>
            <a:xfrm>
              <a:off x="9343243" y="1438294"/>
              <a:ext cx="1319688" cy="338554"/>
              <a:chOff x="-2292597" y="827534"/>
              <a:chExt cx="1319688" cy="338554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FF006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Monday</a:t>
                </a: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9343243" y="1762861"/>
              <a:ext cx="1571624" cy="338554"/>
              <a:chOff x="-2311647" y="1132770"/>
              <a:chExt cx="1571624" cy="338554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Tuesday</a:t>
                </a: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9341762" y="2095794"/>
              <a:ext cx="1450063" cy="338554"/>
              <a:chOff x="-2330697" y="1435675"/>
              <a:chExt cx="1450063" cy="338554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-2163534" y="1435675"/>
                <a:ext cx="12829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Wednesday</a:t>
                </a: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9343972" y="2420743"/>
              <a:ext cx="1571624" cy="338554"/>
              <a:chOff x="-2311647" y="1132770"/>
              <a:chExt cx="1571624" cy="338554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Thursday</a:t>
                </a: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9342491" y="2753676"/>
              <a:ext cx="1077859" cy="338554"/>
              <a:chOff x="-2330697" y="1435675"/>
              <a:chExt cx="1077859" cy="338554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-2163534" y="1435675"/>
                <a:ext cx="9106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Friday</a:t>
                </a:r>
              </a:p>
            </p:txBody>
          </p:sp>
        </p:grpSp>
      </p:grpSp>
      <p:sp>
        <p:nvSpPr>
          <p:cNvPr id="48" name="Rectangle 47"/>
          <p:cNvSpPr/>
          <p:nvPr/>
        </p:nvSpPr>
        <p:spPr>
          <a:xfrm>
            <a:off x="448734" y="1368306"/>
            <a:ext cx="8246533" cy="710552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We can also use our understanding of </a:t>
            </a:r>
            <a:r>
              <a:rPr lang="en-GB" sz="1600" b="1" dirty="0">
                <a:solidFill>
                  <a:schemeClr val="bg1"/>
                </a:solidFill>
                <a:latin typeface="Twinkl" pitchFamily="50" charset="0"/>
              </a:rPr>
              <a:t>fractions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to help us find </a:t>
            </a:r>
            <a:br>
              <a:rPr lang="en-GB" sz="16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out how many customers went to the </a:t>
            </a:r>
            <a:r>
              <a:rPr lang="en-GB" sz="1600" dirty="0" err="1">
                <a:solidFill>
                  <a:schemeClr val="bg1"/>
                </a:solidFill>
                <a:latin typeface="Twinkl" pitchFamily="50" charset="0"/>
              </a:rPr>
              <a:t>caf</a:t>
            </a:r>
            <a:r>
              <a:rPr lang="en-US" altLang="en-GB" sz="1600" dirty="0">
                <a:solidFill>
                  <a:schemeClr val="bg1"/>
                </a:solidFill>
                <a:latin typeface="Twinkl" pitchFamily="50" charset="0"/>
              </a:rPr>
              <a:t>e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on each day.</a:t>
            </a:r>
          </a:p>
        </p:txBody>
      </p:sp>
    </p:spTree>
    <p:extLst>
      <p:ext uri="{BB962C8B-B14F-4D97-AF65-F5344CB8AC3E}">
        <p14:creationId xmlns:p14="http://schemas.microsoft.com/office/powerpoint/2010/main" val="183631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xit" presetSubtype="8" accel="33333" decel="33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Graphic spid="46" grpId="0">
        <p:bldAsOne/>
      </p:bldGraphic>
      <p:bldP spid="71" grpId="0" uiExpan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GB" sz="2800" b="1" dirty="0">
                <a:latin typeface="Twinkl" pitchFamily="50" charset="0"/>
              </a:rPr>
              <a:t>Cafe </a:t>
            </a:r>
            <a:r>
              <a:rPr lang="en-US" altLang="en-GB" sz="2800" b="1" dirty="0">
                <a:latin typeface="+mj-lt"/>
              </a:rPr>
              <a:t>Customers</a:t>
            </a:r>
            <a:r>
              <a:rPr lang="en-GB" sz="2800" b="1" dirty="0">
                <a:latin typeface="+mj-lt"/>
              </a:rPr>
              <a:t> Pie Charts Questions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0" y="3715474"/>
            <a:ext cx="2443814" cy="315205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ectangle 38"/>
          <p:cNvSpPr/>
          <p:nvPr/>
        </p:nvSpPr>
        <p:spPr>
          <a:xfrm>
            <a:off x="3278932" y="1823420"/>
            <a:ext cx="5109418" cy="45964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0" name="Chart 39"/>
          <p:cNvGraphicFramePr/>
          <p:nvPr>
            <p:extLst>
              <p:ext uri="{D42A27DB-BD31-4B8C-83A1-F6EECF244321}">
                <p14:modId xmlns:p14="http://schemas.microsoft.com/office/powerpoint/2010/main" val="3271005902"/>
              </p:ext>
            </p:extLst>
          </p:nvPr>
        </p:nvGraphicFramePr>
        <p:xfrm>
          <a:off x="3502419" y="2382913"/>
          <a:ext cx="3525027" cy="369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69" name="Rectangle 68"/>
          <p:cNvSpPr/>
          <p:nvPr/>
        </p:nvSpPr>
        <p:spPr>
          <a:xfrm>
            <a:off x="755650" y="1461454"/>
            <a:ext cx="7632699" cy="464331"/>
          </a:xfrm>
          <a:prstGeom prst="rect">
            <a:avLst/>
          </a:prstGeom>
          <a:solidFill>
            <a:srgbClr val="A673AE"/>
          </a:solidFill>
          <a:effectLst/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Use your understanding of fractions to answer questions about these pie charts:</a:t>
            </a:r>
          </a:p>
        </p:txBody>
      </p:sp>
      <p:sp>
        <p:nvSpPr>
          <p:cNvPr id="21" name="Rectangular Callout 20"/>
          <p:cNvSpPr/>
          <p:nvPr/>
        </p:nvSpPr>
        <p:spPr>
          <a:xfrm>
            <a:off x="1248285" y="2309504"/>
            <a:ext cx="2100435" cy="1449216"/>
          </a:xfrm>
          <a:prstGeom prst="wedgeRectCallout">
            <a:avLst>
              <a:gd name="adj1" fmla="val -31462"/>
              <a:gd name="adj2" fmla="val 110774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The cafe served 160 customers from Monday to Friday. How many did they serve on Tuesday?</a:t>
            </a:r>
          </a:p>
        </p:txBody>
      </p:sp>
      <p:sp>
        <p:nvSpPr>
          <p:cNvPr id="38" name="Rectangular Callout 37"/>
          <p:cNvSpPr/>
          <p:nvPr/>
        </p:nvSpPr>
        <p:spPr>
          <a:xfrm>
            <a:off x="1654158" y="2769607"/>
            <a:ext cx="1959173" cy="1202994"/>
          </a:xfrm>
          <a:prstGeom prst="wedgeRectCallout">
            <a:avLst>
              <a:gd name="adj1" fmla="val -48478"/>
              <a:gd name="adj2" fmla="val 106023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⅛ of 160 = 20 </a:t>
            </a:r>
            <a:br>
              <a:rPr lang="en-US" altLang="en-GB" sz="1600" dirty="0"/>
            </a:br>
            <a:r>
              <a:rPr lang="en-US" altLang="en-GB" sz="1600" dirty="0"/>
              <a:t>so ⅜ of 160 = 60</a:t>
            </a:r>
          </a:p>
          <a:p>
            <a:pPr algn="ctr"/>
            <a:r>
              <a:rPr lang="en-US" altLang="en-GB" sz="1600" dirty="0"/>
              <a:t>60 customers were served on Tuesday.</a:t>
            </a:r>
          </a:p>
        </p:txBody>
      </p:sp>
      <p:pic>
        <p:nvPicPr>
          <p:cNvPr id="82" name="Pair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6992316" y="4654789"/>
            <a:ext cx="1573834" cy="1653936"/>
            <a:chOff x="9341762" y="1438294"/>
            <a:chExt cx="1573834" cy="1653936"/>
          </a:xfrm>
        </p:grpSpPr>
        <p:grpSp>
          <p:nvGrpSpPr>
            <p:cNvPr id="46" name="Group 45"/>
            <p:cNvGrpSpPr/>
            <p:nvPr/>
          </p:nvGrpSpPr>
          <p:grpSpPr>
            <a:xfrm>
              <a:off x="9343243" y="1438294"/>
              <a:ext cx="1319688" cy="338554"/>
              <a:chOff x="-2292597" y="827534"/>
              <a:chExt cx="1319688" cy="338554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FF006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Monday</a:t>
                </a: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9343243" y="1762861"/>
              <a:ext cx="1571624" cy="338554"/>
              <a:chOff x="-2311647" y="1132770"/>
              <a:chExt cx="1571624" cy="338554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Tuesday</a:t>
                </a: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9341762" y="2095794"/>
              <a:ext cx="1450063" cy="338554"/>
              <a:chOff x="-2330697" y="1435675"/>
              <a:chExt cx="1450063" cy="33855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-2163534" y="1435675"/>
                <a:ext cx="12829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Wednesday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9343972" y="2420743"/>
              <a:ext cx="1571624" cy="338554"/>
              <a:chOff x="-2311647" y="1132770"/>
              <a:chExt cx="1571624" cy="338554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Thursday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9342491" y="2753676"/>
              <a:ext cx="1077859" cy="338554"/>
              <a:chOff x="-2330697" y="1435675"/>
              <a:chExt cx="1077859" cy="338554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-2163534" y="1435675"/>
                <a:ext cx="9106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Friday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789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Graphic spid="40" grpId="0">
        <p:bldAsOne/>
      </p:bldGraphic>
      <p:bldGraphic spid="40" grpId="1">
        <p:bldAsOne/>
      </p:bldGraphic>
      <p:bldP spid="69" grpId="0" animBg="1"/>
      <p:bldP spid="21" grpId="0" animBg="1"/>
      <p:bldP spid="21" grpId="1" animBg="1"/>
      <p:bldP spid="38" grpId="0" animBg="1"/>
      <p:bldP spid="3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3278932" y="1823420"/>
            <a:ext cx="5109418" cy="45964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1" name="Chart 40"/>
          <p:cNvGraphicFramePr/>
          <p:nvPr>
            <p:extLst>
              <p:ext uri="{D42A27DB-BD31-4B8C-83A1-F6EECF244321}">
                <p14:modId xmlns:p14="http://schemas.microsoft.com/office/powerpoint/2010/main" val="3318835623"/>
              </p:ext>
            </p:extLst>
          </p:nvPr>
        </p:nvGraphicFramePr>
        <p:xfrm>
          <a:off x="3492894" y="2403335"/>
          <a:ext cx="3543802" cy="3633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/>
          <p:cNvSpPr/>
          <p:nvPr/>
        </p:nvSpPr>
        <p:spPr>
          <a:xfrm>
            <a:off x="755650" y="765175"/>
            <a:ext cx="76326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GB" sz="2800" b="1" dirty="0">
                <a:latin typeface="Twinkl" pitchFamily="50" charset="0"/>
              </a:rPr>
              <a:t>Cafe </a:t>
            </a:r>
            <a:r>
              <a:rPr lang="en-US" altLang="en-GB" sz="2800" b="1" dirty="0"/>
              <a:t>Customers</a:t>
            </a:r>
            <a:r>
              <a:rPr lang="en-GB" sz="2800" b="1" dirty="0"/>
              <a:t> Pie Charts Questions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0" y="3715474"/>
            <a:ext cx="2443814" cy="315205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Rectangle 68"/>
          <p:cNvSpPr/>
          <p:nvPr/>
        </p:nvSpPr>
        <p:spPr>
          <a:xfrm>
            <a:off x="755651" y="1461454"/>
            <a:ext cx="7632700" cy="464331"/>
          </a:xfrm>
          <a:prstGeom prst="rect">
            <a:avLst/>
          </a:prstGeom>
          <a:solidFill>
            <a:srgbClr val="A673AE"/>
          </a:solidFill>
          <a:effectLst/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Use your understanding of fractions to answer questions about these pie charts:</a:t>
            </a:r>
          </a:p>
        </p:txBody>
      </p:sp>
      <p:sp>
        <p:nvSpPr>
          <p:cNvPr id="21" name="Rectangular Callout 20"/>
          <p:cNvSpPr/>
          <p:nvPr/>
        </p:nvSpPr>
        <p:spPr>
          <a:xfrm>
            <a:off x="1430474" y="2133723"/>
            <a:ext cx="2200217" cy="1449216"/>
          </a:xfrm>
          <a:prstGeom prst="wedgeRectCallout">
            <a:avLst>
              <a:gd name="adj1" fmla="val -35358"/>
              <a:gd name="adj2" fmla="val 110117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The cafe served 72 customers from Monday to Friday. How many did they serve on Wednesday?</a:t>
            </a:r>
          </a:p>
        </p:txBody>
      </p:sp>
      <p:pic>
        <p:nvPicPr>
          <p:cNvPr id="37" name="Pair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35444" y="2467840"/>
            <a:ext cx="2244471" cy="1202994"/>
            <a:chOff x="1832042" y="3520392"/>
            <a:chExt cx="2244471" cy="1202994"/>
          </a:xfrm>
        </p:grpSpPr>
        <p:sp>
          <p:nvSpPr>
            <p:cNvPr id="38" name="Rectangular Callout 37"/>
            <p:cNvSpPr/>
            <p:nvPr/>
          </p:nvSpPr>
          <p:spPr>
            <a:xfrm>
              <a:off x="1832042" y="3520392"/>
              <a:ext cx="2244471" cy="1202994"/>
            </a:xfrm>
            <a:prstGeom prst="wedgeRectCallout">
              <a:avLst>
                <a:gd name="adj1" fmla="val -40425"/>
                <a:gd name="adj2" fmla="val 110680"/>
              </a:avLst>
            </a:prstGeom>
            <a:solidFill>
              <a:schemeClr val="bg1"/>
            </a:solidFill>
            <a:ln w="19050">
              <a:solidFill>
                <a:srgbClr val="009541"/>
              </a:solidFill>
            </a:ln>
          </p:spPr>
          <p:txBody>
            <a:bodyPr wrap="square" lIns="108000" tIns="108000" rIns="108000" bIns="108000">
              <a:spAutoFit/>
            </a:bodyPr>
            <a:lstStyle/>
            <a:p>
              <a:pPr algn="ctr"/>
              <a:r>
                <a:rPr lang="en-US" altLang="en-GB" sz="1600" dirty="0"/>
                <a:t>  of 72 = 12</a:t>
              </a:r>
            </a:p>
            <a:p>
              <a:pPr algn="ctr"/>
              <a:r>
                <a:rPr lang="en-US" altLang="en-GB" sz="1600" dirty="0"/>
                <a:t>so    of 72 = 24</a:t>
              </a:r>
            </a:p>
            <a:p>
              <a:pPr algn="ctr"/>
              <a:r>
                <a:rPr lang="en-US" altLang="en-GB" sz="1600" dirty="0"/>
                <a:t>24 customers were served on Wednesday.</a:t>
              </a: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2358828" y="3559482"/>
              <a:ext cx="207842" cy="379212"/>
              <a:chOff x="3979035" y="2362569"/>
              <a:chExt cx="207842" cy="379212"/>
            </a:xfrm>
          </p:grpSpPr>
          <p:sp>
            <p:nvSpPr>
              <p:cNvPr id="71" name="TextBox 70"/>
              <p:cNvSpPr txBox="1"/>
              <p:nvPr/>
            </p:nvSpPr>
            <p:spPr>
              <a:xfrm>
                <a:off x="3979035" y="2495560"/>
                <a:ext cx="20733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/>
                  <a:t>6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3979542" y="2362569"/>
                <a:ext cx="20733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/>
                  <a:t>1</a:t>
                </a:r>
              </a:p>
            </p:txBody>
          </p:sp>
          <p:cxnSp>
            <p:nvCxnSpPr>
              <p:cNvPr id="83" name="Straight Connector 82"/>
              <p:cNvCxnSpPr/>
              <p:nvPr/>
            </p:nvCxnSpPr>
            <p:spPr>
              <a:xfrm>
                <a:off x="4035677" y="2554856"/>
                <a:ext cx="9569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 83"/>
            <p:cNvGrpSpPr/>
            <p:nvPr/>
          </p:nvGrpSpPr>
          <p:grpSpPr>
            <a:xfrm>
              <a:off x="2495716" y="3818289"/>
              <a:ext cx="207842" cy="379212"/>
              <a:chOff x="3925251" y="2126593"/>
              <a:chExt cx="207842" cy="379212"/>
            </a:xfrm>
          </p:grpSpPr>
          <p:sp>
            <p:nvSpPr>
              <p:cNvPr id="85" name="TextBox 84"/>
              <p:cNvSpPr txBox="1"/>
              <p:nvPr/>
            </p:nvSpPr>
            <p:spPr>
              <a:xfrm>
                <a:off x="3925251" y="2259584"/>
                <a:ext cx="20733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/>
                  <a:t>6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3925758" y="2126593"/>
                <a:ext cx="20733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/>
                  <a:t>2</a:t>
                </a:r>
              </a:p>
            </p:txBody>
          </p:sp>
          <p:cxnSp>
            <p:nvCxnSpPr>
              <p:cNvPr id="87" name="Straight Connector 86"/>
              <p:cNvCxnSpPr/>
              <p:nvPr/>
            </p:nvCxnSpPr>
            <p:spPr>
              <a:xfrm>
                <a:off x="3981893" y="2318880"/>
                <a:ext cx="9569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2" name="Rectangle 91"/>
          <p:cNvSpPr/>
          <p:nvPr/>
        </p:nvSpPr>
        <p:spPr>
          <a:xfrm>
            <a:off x="6267449" y="2055185"/>
            <a:ext cx="2171359" cy="956773"/>
          </a:xfrm>
          <a:prstGeom prst="rect">
            <a:avLst/>
          </a:prstGeom>
          <a:solidFill>
            <a:schemeClr val="bg1"/>
          </a:solidFill>
          <a:ln w="19050">
            <a:solidFill>
              <a:srgbClr val="00954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Could you have used a different fraction to work this out?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6992316" y="4654789"/>
            <a:ext cx="1573834" cy="1653936"/>
            <a:chOff x="9341762" y="1438294"/>
            <a:chExt cx="1573834" cy="1653936"/>
          </a:xfrm>
        </p:grpSpPr>
        <p:grpSp>
          <p:nvGrpSpPr>
            <p:cNvPr id="64" name="Group 63"/>
            <p:cNvGrpSpPr/>
            <p:nvPr/>
          </p:nvGrpSpPr>
          <p:grpSpPr>
            <a:xfrm>
              <a:off x="9343243" y="1438294"/>
              <a:ext cx="1319688" cy="338554"/>
              <a:chOff x="-2292597" y="827534"/>
              <a:chExt cx="1319688" cy="338554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FF006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Monday</a:t>
                </a: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9343243" y="1762861"/>
              <a:ext cx="1571624" cy="338554"/>
              <a:chOff x="-2311647" y="1132770"/>
              <a:chExt cx="1571624" cy="338554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Tuesday</a:t>
                </a: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9341762" y="2095794"/>
              <a:ext cx="1450063" cy="338554"/>
              <a:chOff x="-2330697" y="1435675"/>
              <a:chExt cx="1450063" cy="338554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-2163534" y="1435675"/>
                <a:ext cx="12829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Wednesday</a:t>
                </a: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9343972" y="2420743"/>
              <a:ext cx="1571624" cy="338554"/>
              <a:chOff x="-2311647" y="1132770"/>
              <a:chExt cx="1571624" cy="338554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Thursday</a:t>
                </a: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9342491" y="2753676"/>
              <a:ext cx="1077859" cy="338554"/>
              <a:chOff x="-2330697" y="1435675"/>
              <a:chExt cx="1077859" cy="338554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-2163534" y="1435675"/>
                <a:ext cx="9106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Friday</a:t>
                </a:r>
              </a:p>
            </p:txBody>
          </p:sp>
        </p:grpSp>
      </p:grpSp>
      <p:sp>
        <p:nvSpPr>
          <p:cNvPr id="48" name="Rectangle 47"/>
          <p:cNvSpPr/>
          <p:nvPr/>
        </p:nvSpPr>
        <p:spPr>
          <a:xfrm>
            <a:off x="6264615" y="3092002"/>
            <a:ext cx="2171359" cy="1449216"/>
          </a:xfrm>
          <a:prstGeom prst="rect">
            <a:avLst/>
          </a:prstGeom>
          <a:solidFill>
            <a:schemeClr val="bg1"/>
          </a:solidFill>
          <a:ln w="19050">
            <a:solidFill>
              <a:srgbClr val="00954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/>
              <a:t>    is equivalent to   . You could have worked out    of 72 which would still give the answer 24.</a:t>
            </a:r>
            <a:endParaRPr lang="en-US" altLang="en-GB" sz="1600" dirty="0"/>
          </a:p>
        </p:txBody>
      </p:sp>
      <p:grpSp>
        <p:nvGrpSpPr>
          <p:cNvPr id="49" name="Group 48"/>
          <p:cNvGrpSpPr/>
          <p:nvPr/>
        </p:nvGrpSpPr>
        <p:grpSpPr>
          <a:xfrm>
            <a:off x="6402412" y="3080705"/>
            <a:ext cx="279703" cy="461665"/>
            <a:chOff x="3301778" y="4564948"/>
            <a:chExt cx="279703" cy="461665"/>
          </a:xfrm>
        </p:grpSpPr>
        <p:sp>
          <p:nvSpPr>
            <p:cNvPr id="50" name="TextBox 49"/>
            <p:cNvSpPr txBox="1"/>
            <p:nvPr/>
          </p:nvSpPr>
          <p:spPr>
            <a:xfrm>
              <a:off x="3301778" y="4564948"/>
              <a:ext cx="2797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2</a:t>
              </a:r>
              <a:br>
                <a:rPr lang="en-GB" sz="1200" dirty="0"/>
              </a:br>
              <a:r>
                <a:rPr lang="en-GB" sz="1200" dirty="0"/>
                <a:t>6</a:t>
              </a: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3391422" y="4795781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8013080" y="3082107"/>
            <a:ext cx="279703" cy="461665"/>
            <a:chOff x="3301778" y="4564948"/>
            <a:chExt cx="279703" cy="461665"/>
          </a:xfrm>
        </p:grpSpPr>
        <p:sp>
          <p:nvSpPr>
            <p:cNvPr id="53" name="TextBox 52"/>
            <p:cNvSpPr txBox="1"/>
            <p:nvPr/>
          </p:nvSpPr>
          <p:spPr>
            <a:xfrm>
              <a:off x="3301778" y="4564948"/>
              <a:ext cx="2797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1</a:t>
              </a:r>
              <a:br>
                <a:rPr lang="en-GB" sz="1200" dirty="0"/>
              </a:br>
              <a:r>
                <a:rPr lang="en-GB" sz="1200" dirty="0"/>
                <a:t>3</a:t>
              </a: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3391422" y="4795781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7501701" y="3577502"/>
            <a:ext cx="279703" cy="461665"/>
            <a:chOff x="3301778" y="4564948"/>
            <a:chExt cx="279703" cy="461665"/>
          </a:xfrm>
        </p:grpSpPr>
        <p:sp>
          <p:nvSpPr>
            <p:cNvPr id="56" name="TextBox 55"/>
            <p:cNvSpPr txBox="1"/>
            <p:nvPr/>
          </p:nvSpPr>
          <p:spPr>
            <a:xfrm>
              <a:off x="3301778" y="4564948"/>
              <a:ext cx="2797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1</a:t>
              </a:r>
              <a:br>
                <a:rPr lang="en-GB" sz="1200" dirty="0"/>
              </a:br>
              <a:r>
                <a:rPr lang="en-GB" sz="1200" dirty="0"/>
                <a:t>3</a:t>
              </a: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3391422" y="4795781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403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Graphic spid="41" grpId="0">
        <p:bldAsOne/>
      </p:bldGraphic>
      <p:bldGraphic spid="41" grpId="1">
        <p:bldAsOne/>
      </p:bldGraphic>
      <p:bldP spid="21" grpId="0" animBg="1"/>
      <p:bldP spid="21" grpId="1" animBg="1"/>
      <p:bldP spid="92" grpId="0" animBg="1"/>
      <p:bldP spid="92" grpId="1" animBg="1"/>
      <p:bldP spid="48" grpId="0" animBg="1"/>
      <p:bldP spid="4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3278932" y="1823420"/>
            <a:ext cx="5109418" cy="45964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0" y="3715474"/>
            <a:ext cx="2443814" cy="315205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Rectangle 68"/>
          <p:cNvSpPr/>
          <p:nvPr/>
        </p:nvSpPr>
        <p:spPr>
          <a:xfrm>
            <a:off x="755651" y="1461454"/>
            <a:ext cx="7632700" cy="464331"/>
          </a:xfrm>
          <a:prstGeom prst="rect">
            <a:avLst/>
          </a:prstGeom>
          <a:solidFill>
            <a:srgbClr val="A673AE"/>
          </a:solidFill>
          <a:effectLst/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Use your understanding of fractions to answer questions about these pie charts:</a:t>
            </a:r>
          </a:p>
        </p:txBody>
      </p:sp>
      <p:graphicFrame>
        <p:nvGraphicFramePr>
          <p:cNvPr id="63" name="Chart 62"/>
          <p:cNvGraphicFramePr/>
          <p:nvPr>
            <p:extLst>
              <p:ext uri="{D42A27DB-BD31-4B8C-83A1-F6EECF244321}">
                <p14:modId xmlns:p14="http://schemas.microsoft.com/office/powerpoint/2010/main" val="1454525577"/>
              </p:ext>
            </p:extLst>
          </p:nvPr>
        </p:nvGraphicFramePr>
        <p:xfrm>
          <a:off x="3492894" y="2189009"/>
          <a:ext cx="3556091" cy="4061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Rectangle 11"/>
          <p:cNvSpPr/>
          <p:nvPr/>
        </p:nvSpPr>
        <p:spPr>
          <a:xfrm>
            <a:off x="755650" y="765175"/>
            <a:ext cx="76326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GB" sz="2800" b="1" dirty="0">
                <a:latin typeface="Twinkl" pitchFamily="50" charset="0"/>
              </a:rPr>
              <a:t>Cafe </a:t>
            </a:r>
            <a:r>
              <a:rPr lang="en-US" altLang="en-GB" sz="2800" b="1" dirty="0"/>
              <a:t>Customers</a:t>
            </a:r>
            <a:r>
              <a:rPr lang="en-GB" sz="2800" b="1" dirty="0"/>
              <a:t> Pie Charts Questions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1" name="Rectangular Callout 20"/>
          <p:cNvSpPr/>
          <p:nvPr/>
        </p:nvSpPr>
        <p:spPr>
          <a:xfrm>
            <a:off x="1353214" y="2342186"/>
            <a:ext cx="2056401" cy="1449216"/>
          </a:xfrm>
          <a:prstGeom prst="wedgeRectCallout">
            <a:avLst>
              <a:gd name="adj1" fmla="val -35358"/>
              <a:gd name="adj2" fmla="val 110117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The cafe served 250 customers from Monday to Friday. How many did they serve on Thursday?</a:t>
            </a:r>
          </a:p>
        </p:txBody>
      </p:sp>
      <p:pic>
        <p:nvPicPr>
          <p:cNvPr id="37" name="Pair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5406840" y="2769516"/>
                <a:ext cx="394283" cy="608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b="0" i="0" smtClean="0">
                              <a:solidFill>
                                <a:schemeClr val="bg1"/>
                              </a:solidFill>
                              <a:latin typeface="Twinkl" pitchFamily="50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b="0" i="0" smtClean="0">
                              <a:solidFill>
                                <a:schemeClr val="bg1"/>
                              </a:solidFill>
                              <a:latin typeface="Twinkl" pitchFamily="50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4" name="TextBox 63">
                <a:extLst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6840" y="2769516"/>
                <a:ext cx="394283" cy="608949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1548022" y="2918641"/>
            <a:ext cx="2244471" cy="1202994"/>
            <a:chOff x="1548022" y="2918641"/>
            <a:chExt cx="2244471" cy="1202994"/>
          </a:xfrm>
        </p:grpSpPr>
        <p:sp>
          <p:nvSpPr>
            <p:cNvPr id="38" name="Rectangular Callout 37"/>
            <p:cNvSpPr/>
            <p:nvPr/>
          </p:nvSpPr>
          <p:spPr>
            <a:xfrm>
              <a:off x="1548022" y="2918641"/>
              <a:ext cx="2244471" cy="1202994"/>
            </a:xfrm>
            <a:prstGeom prst="wedgeRectCallout">
              <a:avLst>
                <a:gd name="adj1" fmla="val -40425"/>
                <a:gd name="adj2" fmla="val 100887"/>
              </a:avLst>
            </a:prstGeom>
            <a:solidFill>
              <a:schemeClr val="bg1"/>
            </a:solidFill>
            <a:ln w="19050">
              <a:solidFill>
                <a:srgbClr val="009541"/>
              </a:solidFill>
            </a:ln>
          </p:spPr>
          <p:txBody>
            <a:bodyPr wrap="square" lIns="108000" tIns="108000" rIns="108000" bIns="108000">
              <a:spAutoFit/>
            </a:bodyPr>
            <a:lstStyle/>
            <a:p>
              <a:pPr algn="ctr"/>
              <a:r>
                <a:rPr lang="en-US" altLang="en-GB" sz="1600" dirty="0"/>
                <a:t>    of 250 = 25</a:t>
              </a:r>
            </a:p>
            <a:p>
              <a:pPr algn="ctr"/>
              <a:r>
                <a:rPr lang="en-US" altLang="en-GB" sz="1600" dirty="0"/>
                <a:t>so    of 250 = 75</a:t>
              </a:r>
            </a:p>
            <a:p>
              <a:pPr algn="ctr"/>
              <a:r>
                <a:rPr lang="en-US" altLang="en-GB" sz="1600" dirty="0"/>
                <a:t>75 customers were served on Thursday.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984488" y="2941812"/>
              <a:ext cx="323379" cy="385188"/>
              <a:chOff x="-29345" y="2081899"/>
              <a:chExt cx="323379" cy="385188"/>
            </a:xfrm>
          </p:grpSpPr>
          <p:sp>
            <p:nvSpPr>
              <p:cNvPr id="65" name="TextBox 64"/>
              <p:cNvSpPr txBox="1"/>
              <p:nvPr/>
            </p:nvSpPr>
            <p:spPr>
              <a:xfrm>
                <a:off x="-29345" y="2220866"/>
                <a:ext cx="32337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/>
                  <a:t>10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24946" y="2081899"/>
                <a:ext cx="20733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/>
                  <a:t>1</a:t>
                </a:r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>
                <a:off x="63152" y="2274186"/>
                <a:ext cx="133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/>
            <p:cNvGrpSpPr/>
            <p:nvPr/>
          </p:nvGrpSpPr>
          <p:grpSpPr>
            <a:xfrm>
              <a:off x="2099150" y="3189534"/>
              <a:ext cx="323379" cy="385188"/>
              <a:chOff x="-29345" y="2081899"/>
              <a:chExt cx="323379" cy="385188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-29345" y="2220866"/>
                <a:ext cx="32337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/>
                  <a:t>10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24946" y="2081899"/>
                <a:ext cx="20733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/>
                  <a:t>3</a:t>
                </a:r>
              </a:p>
            </p:txBody>
          </p:sp>
          <p:cxnSp>
            <p:nvCxnSpPr>
              <p:cNvPr id="75" name="Straight Connector 74"/>
              <p:cNvCxnSpPr/>
              <p:nvPr/>
            </p:nvCxnSpPr>
            <p:spPr>
              <a:xfrm>
                <a:off x="63152" y="2274186"/>
                <a:ext cx="133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 46"/>
          <p:cNvGrpSpPr/>
          <p:nvPr/>
        </p:nvGrpSpPr>
        <p:grpSpPr>
          <a:xfrm>
            <a:off x="6992316" y="4654789"/>
            <a:ext cx="1573834" cy="1653936"/>
            <a:chOff x="9341762" y="1438294"/>
            <a:chExt cx="1573834" cy="1653936"/>
          </a:xfrm>
        </p:grpSpPr>
        <p:grpSp>
          <p:nvGrpSpPr>
            <p:cNvPr id="70" name="Group 69"/>
            <p:cNvGrpSpPr/>
            <p:nvPr/>
          </p:nvGrpSpPr>
          <p:grpSpPr>
            <a:xfrm>
              <a:off x="9343243" y="1438294"/>
              <a:ext cx="1319688" cy="338554"/>
              <a:chOff x="-2292597" y="827534"/>
              <a:chExt cx="1319688" cy="338554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FF006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Monday</a:t>
                </a: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9343243" y="1762861"/>
              <a:ext cx="1571624" cy="338554"/>
              <a:chOff x="-2311647" y="1132770"/>
              <a:chExt cx="1571624" cy="338554"/>
            </a:xfrm>
          </p:grpSpPr>
          <p:sp>
            <p:nvSpPr>
              <p:cNvPr id="85" name="Rectangle 84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Tuesday</a:t>
                </a: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9341762" y="2095794"/>
              <a:ext cx="1450063" cy="338554"/>
              <a:chOff x="-2330697" y="1435675"/>
              <a:chExt cx="1450063" cy="338554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-2163534" y="1435675"/>
                <a:ext cx="12829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Wednesday</a:t>
                </a: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9343972" y="2420743"/>
              <a:ext cx="1571624" cy="338554"/>
              <a:chOff x="-2311647" y="1132770"/>
              <a:chExt cx="1571624" cy="338554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Thursday</a:t>
                </a: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9342491" y="2753676"/>
              <a:ext cx="1077859" cy="338554"/>
              <a:chOff x="-2330697" y="1435675"/>
              <a:chExt cx="1077859" cy="338554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-2163534" y="1435675"/>
                <a:ext cx="9106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Friday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51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69" grpId="0" animBg="1"/>
      <p:bldGraphic spid="63" grpId="0">
        <p:bldAsOne/>
      </p:bldGraphic>
      <p:bldGraphic spid="63" grpId="1">
        <p:bldAsOne/>
      </p:bldGraphic>
      <p:bldP spid="21" grpId="0" animBg="1"/>
      <p:bldP spid="21" grpId="1" animBg="1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1033669" y="1700938"/>
            <a:ext cx="7079273" cy="4473781"/>
            <a:chOff x="-3859768" y="-651997"/>
            <a:chExt cx="5680110" cy="4003896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021661" y="-1490104"/>
              <a:ext cx="4003896" cy="568011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89" t="5155" r="14580" b="25558"/>
            <a:stretch/>
          </p:blipFill>
          <p:spPr>
            <a:xfrm rot="5400000">
              <a:off x="-2719355" y="-1165699"/>
              <a:ext cx="3392045" cy="50530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Twinkl" pitchFamily="50" charset="0"/>
              </a:rPr>
              <a:t>At the </a:t>
            </a:r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7" name="Individual Work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92342" y="2191095"/>
            <a:ext cx="2419344" cy="3527411"/>
            <a:chOff x="1592342" y="2191095"/>
            <a:chExt cx="2419344" cy="352741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94486">
              <a:off x="1592342" y="2296304"/>
              <a:ext cx="2419344" cy="34222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 rot="21352163">
              <a:off x="2179891" y="2191095"/>
              <a:ext cx="876300" cy="227469"/>
            </a:xfrm>
            <a:prstGeom prst="rect">
              <a:avLst/>
            </a:prstGeom>
            <a:blipFill dpi="0" rotWithShape="1">
              <a:blip r:embed="rId12">
                <a:alphaModFix amt="25000"/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357496" y="2148757"/>
            <a:ext cx="2419344" cy="3526864"/>
            <a:chOff x="3357496" y="2148757"/>
            <a:chExt cx="2419344" cy="352686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496" y="2253420"/>
              <a:ext cx="2419344" cy="34222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7" name="Rectangle 56"/>
            <p:cNvSpPr/>
            <p:nvPr/>
          </p:nvSpPr>
          <p:spPr>
            <a:xfrm rot="163143">
              <a:off x="4170533" y="2148757"/>
              <a:ext cx="876300" cy="227469"/>
            </a:xfrm>
            <a:prstGeom prst="rect">
              <a:avLst/>
            </a:prstGeom>
            <a:blipFill dpi="0" rotWithShape="1">
              <a:blip r:embed="rId12">
                <a:alphaModFix amt="25000"/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138046" y="2197523"/>
            <a:ext cx="2419344" cy="3520680"/>
            <a:chOff x="5138046" y="2197523"/>
            <a:chExt cx="2419344" cy="352068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279">
              <a:off x="5138046" y="2296002"/>
              <a:ext cx="2419344" cy="34222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8" name="Rectangle 57"/>
            <p:cNvSpPr/>
            <p:nvPr/>
          </p:nvSpPr>
          <p:spPr>
            <a:xfrm rot="163143">
              <a:off x="6075992" y="2197523"/>
              <a:ext cx="876300" cy="227469"/>
            </a:xfrm>
            <a:prstGeom prst="rect">
              <a:avLst/>
            </a:prstGeom>
            <a:blipFill dpi="0" rotWithShape="1">
              <a:blip r:embed="rId12">
                <a:alphaModFix amt="25000"/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6112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166729" y="2176147"/>
            <a:ext cx="4520071" cy="4243703"/>
            <a:chOff x="4166729" y="2176147"/>
            <a:chExt cx="4520071" cy="424370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24" b="21781"/>
            <a:stretch/>
          </p:blipFill>
          <p:spPr>
            <a:xfrm>
              <a:off x="4166729" y="3733261"/>
              <a:ext cx="4520071" cy="2686589"/>
            </a:xfrm>
            <a:prstGeom prst="rect">
              <a:avLst/>
            </a:prstGeom>
          </p:spPr>
        </p:pic>
        <p:grpSp>
          <p:nvGrpSpPr>
            <p:cNvPr id="43" name="Group 42"/>
            <p:cNvGrpSpPr/>
            <p:nvPr/>
          </p:nvGrpSpPr>
          <p:grpSpPr>
            <a:xfrm>
              <a:off x="6975071" y="2176147"/>
              <a:ext cx="1493339" cy="1866109"/>
              <a:chOff x="6975071" y="2157097"/>
              <a:chExt cx="1493339" cy="1866109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7467356" y="3908235"/>
                <a:ext cx="390492" cy="114971"/>
              </a:xfrm>
              <a:prstGeom prst="ellipse">
                <a:avLst/>
              </a:prstGeom>
              <a:solidFill>
                <a:schemeClr val="tx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75071" y="2157097"/>
                <a:ext cx="1493339" cy="1844958"/>
              </a:xfrm>
              <a:prstGeom prst="rect">
                <a:avLst/>
              </a:prstGeom>
            </p:spPr>
          </p:pic>
        </p:grpSp>
      </p:grp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Twinkl" pitchFamily="50" charset="0"/>
              </a:rPr>
              <a:t>Pie Chart Reasoning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2" name="Pair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682074" y="3441127"/>
            <a:ext cx="1627079" cy="1133094"/>
            <a:chOff x="5682074" y="3441127"/>
            <a:chExt cx="1627079" cy="1133094"/>
          </a:xfrm>
        </p:grpSpPr>
        <p:grpSp>
          <p:nvGrpSpPr>
            <p:cNvPr id="42" name="Group 41"/>
            <p:cNvGrpSpPr/>
            <p:nvPr/>
          </p:nvGrpSpPr>
          <p:grpSpPr>
            <a:xfrm>
              <a:off x="5682074" y="3441127"/>
              <a:ext cx="1545026" cy="1133094"/>
              <a:chOff x="5701572" y="3480971"/>
              <a:chExt cx="1464720" cy="1074199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5701572" y="3852874"/>
                <a:ext cx="1464720" cy="702296"/>
              </a:xfrm>
              <a:prstGeom prst="ellipse">
                <a:avLst/>
              </a:prstGeom>
              <a:solidFill>
                <a:schemeClr val="tx1">
                  <a:alpha val="1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1572" y="3480971"/>
                <a:ext cx="1464720" cy="1042165"/>
              </a:xfrm>
              <a:prstGeom prst="rect">
                <a:avLst/>
              </a:prstGeom>
            </p:spPr>
          </p:pic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8398" y="3947758"/>
              <a:ext cx="840755" cy="450084"/>
            </a:xfrm>
            <a:prstGeom prst="rect">
              <a:avLst/>
            </a:prstGeom>
          </p:spPr>
        </p:pic>
      </p:grpSp>
      <p:sp>
        <p:nvSpPr>
          <p:cNvPr id="31" name="Rectangle 30"/>
          <p:cNvSpPr/>
          <p:nvPr/>
        </p:nvSpPr>
        <p:spPr>
          <a:xfrm>
            <a:off x="583154" y="2238563"/>
            <a:ext cx="3669869" cy="407016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401623" y="1528011"/>
            <a:ext cx="7653803" cy="710552"/>
          </a:xfrm>
          <a:prstGeom prst="rect">
            <a:avLst/>
          </a:prstGeom>
          <a:solidFill>
            <a:srgbClr val="00954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The </a:t>
            </a:r>
            <a:r>
              <a:rPr lang="en-GB" sz="1600" dirty="0" err="1">
                <a:solidFill>
                  <a:schemeClr val="bg1"/>
                </a:solidFill>
                <a:latin typeface="Twinkl" pitchFamily="50" charset="0"/>
              </a:rPr>
              <a:t>caf</a:t>
            </a:r>
            <a:r>
              <a:rPr lang="en-US" altLang="en-GB" sz="1600" dirty="0">
                <a:solidFill>
                  <a:schemeClr val="bg1"/>
                </a:solidFill>
                <a:latin typeface="Twinkl" pitchFamily="50" charset="0"/>
              </a:rPr>
              <a:t>e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owner wants to add a new item to the lunch menu. She asks some of her customers which dish they would prefer. The results are shown in this pie chart.</a:t>
            </a:r>
          </a:p>
        </p:txBody>
      </p:sp>
      <p:graphicFrame>
        <p:nvGraphicFramePr>
          <p:cNvPr id="33" name="Chart 32"/>
          <p:cNvGraphicFramePr/>
          <p:nvPr>
            <p:extLst>
              <p:ext uri="{D42A27DB-BD31-4B8C-83A1-F6EECF244321}">
                <p14:modId xmlns:p14="http://schemas.microsoft.com/office/powerpoint/2010/main" val="1842042795"/>
              </p:ext>
            </p:extLst>
          </p:nvPr>
        </p:nvGraphicFramePr>
        <p:xfrm>
          <a:off x="583154" y="2406283"/>
          <a:ext cx="3664261" cy="3511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2421951" y="3177717"/>
            <a:ext cx="134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Red lentil curry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70229" y="3869704"/>
            <a:ext cx="134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Egg and chips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93048" y="2794617"/>
            <a:ext cx="134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Chicken nuggets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19289" y="4641138"/>
            <a:ext cx="134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Halloumi wrap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310010" y="2295453"/>
            <a:ext cx="3631232" cy="4090818"/>
            <a:chOff x="-2899611" y="882190"/>
            <a:chExt cx="3631232" cy="409081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99611" y="882190"/>
              <a:ext cx="2354794" cy="3429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35589">
              <a:off x="-1147135" y="3094252"/>
              <a:ext cx="1434923" cy="2322589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-2899611" y="1082059"/>
              <a:ext cx="235479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000" b="1" u="sng" dirty="0">
                  <a:latin typeface="Kalam" panose="02000000000000000000" pitchFamily="2" charset="0"/>
                  <a:cs typeface="Kalam" panose="02000000000000000000" pitchFamily="2" charset="0"/>
                </a:rPr>
                <a:t>Menu…</a:t>
              </a:r>
            </a:p>
          </p:txBody>
        </p:sp>
      </p:grpSp>
      <p:sp>
        <p:nvSpPr>
          <p:cNvPr id="49" name="Rectangle 48"/>
          <p:cNvSpPr/>
          <p:nvPr/>
        </p:nvSpPr>
        <p:spPr>
          <a:xfrm>
            <a:off x="4578658" y="2915188"/>
            <a:ext cx="1829774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dirty="0">
                <a:latin typeface="Kalam" panose="02000000000000000000" pitchFamily="2" charset="0"/>
                <a:cs typeface="Kalam" panose="02000000000000000000" pitchFamily="2" charset="0"/>
              </a:rPr>
              <a:t>24 people voted for red lentil curry. </a:t>
            </a:r>
          </a:p>
          <a:p>
            <a:endParaRPr lang="en-GB" sz="1600" dirty="0"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600" dirty="0">
                <a:latin typeface="Kalam" panose="02000000000000000000" pitchFamily="2" charset="0"/>
                <a:cs typeface="Kalam" panose="02000000000000000000" pitchFamily="2" charset="0"/>
              </a:rPr>
              <a:t>How many people in total did the </a:t>
            </a:r>
            <a:r>
              <a:rPr lang="en-GB" sz="1600" dirty="0" err="1">
                <a:latin typeface="Kalam" panose="02000000000000000000" pitchFamily="2" charset="0"/>
                <a:cs typeface="Kalam" panose="02000000000000000000" pitchFamily="2" charset="0"/>
              </a:rPr>
              <a:t>caf</a:t>
            </a:r>
            <a:r>
              <a:rPr lang="en-US" altLang="en-GB" sz="1600" dirty="0">
                <a:latin typeface="Kalam" panose="02000000000000000000" pitchFamily="2" charset="0"/>
                <a:cs typeface="Kalam" panose="02000000000000000000" pitchFamily="2" charset="0"/>
              </a:rPr>
              <a:t>e</a:t>
            </a:r>
            <a:r>
              <a:rPr lang="en-GB" sz="1600" dirty="0">
                <a:latin typeface="Kalam" panose="02000000000000000000" pitchFamily="2" charset="0"/>
                <a:cs typeface="Kalam" panose="02000000000000000000" pitchFamily="2" charset="0"/>
              </a:rPr>
              <a:t> owner ask?</a:t>
            </a:r>
          </a:p>
          <a:p>
            <a:endParaRPr lang="en-GB" sz="1600" dirty="0"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600" dirty="0">
                <a:latin typeface="Kalam" panose="02000000000000000000" pitchFamily="2" charset="0"/>
                <a:cs typeface="Kalam" panose="02000000000000000000" pitchFamily="2" charset="0"/>
              </a:rPr>
              <a:t>Explain your reasoning to </a:t>
            </a:r>
            <a:br>
              <a:rPr lang="en-GB" sz="1600" dirty="0"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600" dirty="0">
                <a:latin typeface="Kalam" panose="02000000000000000000" pitchFamily="2" charset="0"/>
                <a:cs typeface="Kalam" panose="02000000000000000000" pitchFamily="2" charset="0"/>
              </a:rPr>
              <a:t>your partner.</a:t>
            </a:r>
          </a:p>
        </p:txBody>
      </p:sp>
    </p:spTree>
    <p:extLst>
      <p:ext uri="{BB962C8B-B14F-4D97-AF65-F5344CB8AC3E}">
        <p14:creationId xmlns:p14="http://schemas.microsoft.com/office/powerpoint/2010/main" val="192896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2" accel="13333" decel="13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accel="33333" decel="3333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3" grpId="0" animBg="1"/>
      <p:bldP spid="13" grpId="1" animBg="1"/>
      <p:bldGraphic spid="33" grpId="0">
        <p:bldAsOne/>
      </p:bldGraphic>
      <p:bldP spid="34" grpId="0"/>
      <p:bldP spid="35" grpId="0"/>
      <p:bldP spid="36" grpId="0"/>
      <p:bldP spid="37" grpId="0"/>
      <p:bldP spid="49" grpId="0"/>
      <p:bldP spid="4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4" b="21781"/>
          <a:stretch/>
        </p:blipFill>
        <p:spPr>
          <a:xfrm>
            <a:off x="4166729" y="3733261"/>
            <a:ext cx="4520071" cy="268658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682074" y="3441127"/>
            <a:ext cx="1545026" cy="1133094"/>
            <a:chOff x="5701572" y="3480971"/>
            <a:chExt cx="1464720" cy="1074199"/>
          </a:xfrm>
        </p:grpSpPr>
        <p:sp>
          <p:nvSpPr>
            <p:cNvPr id="36" name="Oval 35"/>
            <p:cNvSpPr/>
            <p:nvPr/>
          </p:nvSpPr>
          <p:spPr>
            <a:xfrm>
              <a:off x="5701572" y="3852874"/>
              <a:ext cx="1464720" cy="702296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572" y="3480971"/>
              <a:ext cx="1464720" cy="1042165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6975071" y="2176147"/>
            <a:ext cx="1493339" cy="1866109"/>
            <a:chOff x="6975071" y="2157097"/>
            <a:chExt cx="1493339" cy="1866109"/>
          </a:xfrm>
        </p:grpSpPr>
        <p:sp>
          <p:nvSpPr>
            <p:cNvPr id="39" name="Oval 38"/>
            <p:cNvSpPr/>
            <p:nvPr/>
          </p:nvSpPr>
          <p:spPr>
            <a:xfrm>
              <a:off x="7467356" y="3908235"/>
              <a:ext cx="390492" cy="114971"/>
            </a:xfrm>
            <a:prstGeom prst="ellipse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5071" y="2157097"/>
              <a:ext cx="1493339" cy="1844958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398" y="3947758"/>
            <a:ext cx="840755" cy="450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Twinkl" pitchFamily="50" charset="0"/>
              </a:rPr>
              <a:t>Pie Chart Reasoning</a:t>
            </a:r>
            <a:endParaRPr lang="en-GB" sz="3200" b="1" dirty="0"/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5" name="Pair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583154" y="1503126"/>
            <a:ext cx="3669869" cy="4805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8" name="Chart 47"/>
          <p:cNvGraphicFramePr/>
          <p:nvPr>
            <p:extLst>
              <p:ext uri="{D42A27DB-BD31-4B8C-83A1-F6EECF244321}">
                <p14:modId xmlns:p14="http://schemas.microsoft.com/office/powerpoint/2010/main" val="1526549608"/>
              </p:ext>
            </p:extLst>
          </p:nvPr>
        </p:nvGraphicFramePr>
        <p:xfrm>
          <a:off x="583154" y="2406283"/>
          <a:ext cx="3664261" cy="3511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2421951" y="3177717"/>
            <a:ext cx="134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Red lentil curry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70229" y="3869704"/>
            <a:ext cx="134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Egg and chips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293048" y="2794617"/>
            <a:ext cx="134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Chicken nuggets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119289" y="4641138"/>
            <a:ext cx="134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Halloumi wrap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83348" y="1534622"/>
            <a:ext cx="2181304" cy="710552"/>
          </a:xfrm>
          <a:prstGeom prst="rect">
            <a:avLst/>
          </a:prstGeom>
          <a:solidFill>
            <a:schemeClr val="bg1"/>
          </a:solidFill>
          <a:ln w="19050">
            <a:solidFill>
              <a:srgbClr val="00954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rgbClr val="1C1C1C"/>
                </a:solidFill>
                <a:latin typeface="Twinkl" pitchFamily="50" charset="0"/>
              </a:rPr>
              <a:t>The </a:t>
            </a:r>
            <a:r>
              <a:rPr lang="en-GB" sz="1600" dirty="0" err="1">
                <a:solidFill>
                  <a:srgbClr val="1C1C1C"/>
                </a:solidFill>
                <a:latin typeface="Twinkl" pitchFamily="50" charset="0"/>
              </a:rPr>
              <a:t>caf</a:t>
            </a:r>
            <a:r>
              <a:rPr lang="en-US" altLang="en-GB" sz="1600" dirty="0">
                <a:solidFill>
                  <a:srgbClr val="1C1C1C"/>
                </a:solidFill>
                <a:latin typeface="Twinkl" pitchFamily="50" charset="0"/>
              </a:rPr>
              <a:t>e</a:t>
            </a:r>
            <a:r>
              <a:rPr lang="en-GB" sz="1600" dirty="0">
                <a:solidFill>
                  <a:srgbClr val="1C1C1C"/>
                </a:solidFill>
                <a:latin typeface="Twinkl" pitchFamily="50" charset="0"/>
              </a:rPr>
              <a:t> owner asked </a:t>
            </a:r>
            <a:r>
              <a:rPr lang="en-GB" sz="1600" b="1" dirty="0">
                <a:solidFill>
                  <a:srgbClr val="1C1C1C"/>
                </a:solidFill>
                <a:latin typeface="Twinkl" pitchFamily="50" charset="0"/>
              </a:rPr>
              <a:t>96</a:t>
            </a:r>
            <a:r>
              <a:rPr lang="en-GB" sz="1600" dirty="0">
                <a:solidFill>
                  <a:srgbClr val="1C1C1C"/>
                </a:solidFill>
                <a:latin typeface="Twinkl" pitchFamily="50" charset="0"/>
              </a:rPr>
              <a:t> people in total.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4310010" y="2295453"/>
            <a:ext cx="3631232" cy="4090818"/>
            <a:chOff x="-2899611" y="882190"/>
            <a:chExt cx="3631232" cy="4090818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99611" y="882190"/>
              <a:ext cx="2354794" cy="34290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35589">
              <a:off x="-1147135" y="3094252"/>
              <a:ext cx="1434923" cy="2322589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-2899611" y="1082059"/>
              <a:ext cx="235479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000" b="1" u="sng" dirty="0">
                  <a:latin typeface="Kalam" panose="02000000000000000000" pitchFamily="2" charset="0"/>
                  <a:cs typeface="Kalam" panose="02000000000000000000" pitchFamily="2" charset="0"/>
                </a:rPr>
                <a:t>Menu…</a:t>
              </a:r>
            </a:p>
          </p:txBody>
        </p:sp>
      </p:grpSp>
      <p:sp>
        <p:nvSpPr>
          <p:cNvPr id="58" name="Rectangle 57"/>
          <p:cNvSpPr/>
          <p:nvPr/>
        </p:nvSpPr>
        <p:spPr>
          <a:xfrm>
            <a:off x="4531032" y="2819938"/>
            <a:ext cx="1984067" cy="270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dirty="0">
                <a:latin typeface="Kalam" panose="02000000000000000000" pitchFamily="2" charset="0"/>
                <a:cs typeface="Kalam" panose="02000000000000000000" pitchFamily="2" charset="0"/>
              </a:rPr>
              <a:t>Red lentil curry is a quarter of the whole pie chart. </a:t>
            </a:r>
          </a:p>
          <a:p>
            <a:endParaRPr lang="en-GB" sz="1600" dirty="0"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600" dirty="0">
                <a:latin typeface="Kalam" panose="02000000000000000000" pitchFamily="2" charset="0"/>
                <a:cs typeface="Kalam" panose="02000000000000000000" pitchFamily="2" charset="0"/>
              </a:rPr>
              <a:t>There are four quarters in a whole, so to find the total number of people, we need to multiply 24 by 4.</a:t>
            </a:r>
          </a:p>
          <a:p>
            <a:endParaRPr lang="en-GB" sz="1600" b="1" dirty="0"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600" b="1" dirty="0">
                <a:latin typeface="Kalam" panose="02000000000000000000" pitchFamily="2" charset="0"/>
                <a:cs typeface="Kalam" panose="02000000000000000000" pitchFamily="2" charset="0"/>
              </a:rPr>
              <a:t>24 × 4 = 96</a:t>
            </a:r>
          </a:p>
        </p:txBody>
      </p:sp>
    </p:spTree>
    <p:extLst>
      <p:ext uri="{BB962C8B-B14F-4D97-AF65-F5344CB8AC3E}">
        <p14:creationId xmlns:p14="http://schemas.microsoft.com/office/powerpoint/2010/main" val="45461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j-lt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j-lt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I can </a:t>
            </a:r>
            <a:r>
              <a:rPr lang="en-US" altLang="en-GB" dirty="0">
                <a:solidFill>
                  <a:schemeClr val="tx1"/>
                </a:solidFill>
              </a:rPr>
              <a:t>read and </a:t>
            </a:r>
            <a:r>
              <a:rPr lang="en-GB" dirty="0">
                <a:solidFill>
                  <a:schemeClr val="tx1"/>
                </a:solidFill>
              </a:rPr>
              <a:t>interpret pie charts</a:t>
            </a:r>
            <a:r>
              <a:rPr lang="en-US" alt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  <a:latin typeface="+mj-lt"/>
              </a:rPr>
              <a:t>I can describe how data is presented in a pie chart.</a:t>
            </a:r>
          </a:p>
          <a:p>
            <a:r>
              <a:rPr lang="en-GB" dirty="0">
                <a:solidFill>
                  <a:schemeClr val="tx1"/>
                </a:solidFill>
                <a:latin typeface="+mj-lt"/>
              </a:rPr>
              <a:t>I can use fractions to answer questions about data presented in a </a:t>
            </a:r>
            <a:br>
              <a:rPr lang="en-GB" dirty="0">
                <a:solidFill>
                  <a:schemeClr val="tx1"/>
                </a:solidFill>
                <a:latin typeface="+mj-lt"/>
              </a:rPr>
            </a:br>
            <a:r>
              <a:rPr lang="en-GB" dirty="0">
                <a:solidFill>
                  <a:schemeClr val="tx1"/>
                </a:solidFill>
                <a:latin typeface="+mj-lt"/>
              </a:rPr>
              <a:t>pie chart.</a:t>
            </a:r>
          </a:p>
          <a:p>
            <a:r>
              <a:rPr lang="en-GB" dirty="0">
                <a:solidFill>
                  <a:schemeClr val="tx1"/>
                </a:solidFill>
                <a:latin typeface="+mj-lt"/>
              </a:rPr>
              <a:t>I can reason about data represented in pie charts.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21486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22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+mj-lt"/>
              </a:rPr>
              <a:t>I can </a:t>
            </a:r>
            <a:r>
              <a:rPr lang="en-US" altLang="en-GB" dirty="0">
                <a:solidFill>
                  <a:schemeClr val="tx1"/>
                </a:solidFill>
                <a:latin typeface="+mj-lt"/>
              </a:rPr>
              <a:t>read and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interpret pie charts</a:t>
            </a:r>
            <a:r>
              <a:rPr lang="en-US" altLang="en-GB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  <a:latin typeface="+mj-lt"/>
              </a:rPr>
              <a:t>I can describe how data is presented in a pie chart.</a:t>
            </a:r>
          </a:p>
          <a:p>
            <a:r>
              <a:rPr lang="en-GB" dirty="0">
                <a:solidFill>
                  <a:schemeClr val="tx1"/>
                </a:solidFill>
                <a:latin typeface="+mj-lt"/>
              </a:rPr>
              <a:t>I can use fractions to answer questions about data presented in a </a:t>
            </a:r>
            <a:br>
              <a:rPr lang="en-GB" dirty="0">
                <a:solidFill>
                  <a:schemeClr val="tx1"/>
                </a:solidFill>
                <a:latin typeface="+mj-lt"/>
              </a:rPr>
            </a:br>
            <a:r>
              <a:rPr lang="en-GB" dirty="0">
                <a:solidFill>
                  <a:schemeClr val="tx1"/>
                </a:solidFill>
                <a:latin typeface="+mj-lt"/>
              </a:rPr>
              <a:t>pie chart.</a:t>
            </a:r>
          </a:p>
          <a:p>
            <a:r>
              <a:rPr lang="en-GB" dirty="0">
                <a:solidFill>
                  <a:schemeClr val="tx1"/>
                </a:solidFill>
                <a:latin typeface="+mj-lt"/>
              </a:rPr>
              <a:t>I can reason about data represented in pie charts.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33669" y="1834944"/>
            <a:ext cx="7079273" cy="4473781"/>
            <a:chOff x="-3859768" y="-651997"/>
            <a:chExt cx="5680110" cy="40038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021661" y="-1490104"/>
              <a:ext cx="4003896" cy="5680110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89" t="5155" r="14580" b="25558"/>
            <a:stretch/>
          </p:blipFill>
          <p:spPr>
            <a:xfrm rot="5400000">
              <a:off x="-2719355" y="-1165699"/>
              <a:ext cx="3392045" cy="50530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8" name="Rectangle 7"/>
          <p:cNvSpPr/>
          <p:nvPr/>
        </p:nvSpPr>
        <p:spPr>
          <a:xfrm>
            <a:off x="755650" y="1396115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fraction of each shape has been shaded?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Twinkl" pitchFamily="50" charset="0"/>
              </a:rPr>
              <a:t>Fractions of Shapes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800" y="6120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08" y="2319799"/>
            <a:ext cx="1423901" cy="14239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645" y="2399307"/>
            <a:ext cx="1282014" cy="126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884" y="2497270"/>
            <a:ext cx="2096756" cy="4605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2" y="4004803"/>
            <a:ext cx="1403504" cy="1403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20" y="3742466"/>
            <a:ext cx="931138" cy="1448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659" y="4169391"/>
            <a:ext cx="2332572" cy="102171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040200" y="2727385"/>
            <a:ext cx="301121" cy="646331"/>
            <a:chOff x="-1180179" y="3718409"/>
            <a:chExt cx="301121" cy="646331"/>
          </a:xfrm>
        </p:grpSpPr>
        <p:sp>
          <p:nvSpPr>
            <p:cNvPr id="23" name="TextBox 22"/>
            <p:cNvSpPr txBox="1"/>
            <p:nvPr/>
          </p:nvSpPr>
          <p:spPr>
            <a:xfrm>
              <a:off x="-1180179" y="3718409"/>
              <a:ext cx="301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3</a:t>
              </a:r>
            </a:p>
            <a:p>
              <a:pPr algn="ctr"/>
              <a:r>
                <a:rPr lang="en-GB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8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-1133334" y="4020545"/>
              <a:ext cx="20743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4970750" y="2706355"/>
            <a:ext cx="301121" cy="646331"/>
            <a:chOff x="-1180179" y="3718409"/>
            <a:chExt cx="301121" cy="646331"/>
          </a:xfrm>
        </p:grpSpPr>
        <p:sp>
          <p:nvSpPr>
            <p:cNvPr id="27" name="TextBox 26"/>
            <p:cNvSpPr txBox="1"/>
            <p:nvPr/>
          </p:nvSpPr>
          <p:spPr>
            <a:xfrm>
              <a:off x="-1180179" y="3718409"/>
              <a:ext cx="301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5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9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-1133334" y="4026137"/>
              <a:ext cx="20743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6397701" y="2988575"/>
            <a:ext cx="301121" cy="646331"/>
            <a:chOff x="-1180179" y="3718409"/>
            <a:chExt cx="301121" cy="646331"/>
          </a:xfrm>
        </p:grpSpPr>
        <p:sp>
          <p:nvSpPr>
            <p:cNvPr id="30" name="TextBox 29"/>
            <p:cNvSpPr txBox="1"/>
            <p:nvPr/>
          </p:nvSpPr>
          <p:spPr>
            <a:xfrm>
              <a:off x="-1180179" y="3718409"/>
              <a:ext cx="301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2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7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-1133334" y="4032113"/>
              <a:ext cx="20743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6369128" y="5176710"/>
            <a:ext cx="301121" cy="646331"/>
            <a:chOff x="-1180179" y="3718409"/>
            <a:chExt cx="301121" cy="646331"/>
          </a:xfrm>
        </p:grpSpPr>
        <p:sp>
          <p:nvSpPr>
            <p:cNvPr id="33" name="TextBox 32"/>
            <p:cNvSpPr txBox="1"/>
            <p:nvPr/>
          </p:nvSpPr>
          <p:spPr>
            <a:xfrm>
              <a:off x="-1180179" y="3718409"/>
              <a:ext cx="301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4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6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-1133334" y="4038089"/>
              <a:ext cx="20743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1782023" y="5337778"/>
            <a:ext cx="301121" cy="646331"/>
            <a:chOff x="-1180179" y="3718409"/>
            <a:chExt cx="301121" cy="646331"/>
          </a:xfrm>
        </p:grpSpPr>
        <p:sp>
          <p:nvSpPr>
            <p:cNvPr id="36" name="TextBox 35"/>
            <p:cNvSpPr txBox="1"/>
            <p:nvPr/>
          </p:nvSpPr>
          <p:spPr>
            <a:xfrm>
              <a:off x="-1180179" y="3718409"/>
              <a:ext cx="301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4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8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-1133334" y="4035293"/>
              <a:ext cx="20743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2442357" y="5331496"/>
            <a:ext cx="301121" cy="646331"/>
            <a:chOff x="-1180179" y="3718409"/>
            <a:chExt cx="301121" cy="646331"/>
          </a:xfrm>
        </p:grpSpPr>
        <p:sp>
          <p:nvSpPr>
            <p:cNvPr id="39" name="TextBox 38"/>
            <p:cNvSpPr txBox="1"/>
            <p:nvPr/>
          </p:nvSpPr>
          <p:spPr>
            <a:xfrm>
              <a:off x="-1180179" y="3718409"/>
              <a:ext cx="301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2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-1133334" y="4035293"/>
              <a:ext cx="20743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7024576" y="5176709"/>
            <a:ext cx="301121" cy="646331"/>
            <a:chOff x="-1180179" y="3718409"/>
            <a:chExt cx="301121" cy="646331"/>
          </a:xfrm>
        </p:grpSpPr>
        <p:sp>
          <p:nvSpPr>
            <p:cNvPr id="42" name="TextBox 41"/>
            <p:cNvSpPr txBox="1"/>
            <p:nvPr/>
          </p:nvSpPr>
          <p:spPr>
            <a:xfrm>
              <a:off x="-1180179" y="3718409"/>
              <a:ext cx="301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2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3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-1133334" y="4038089"/>
              <a:ext cx="20743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4502172" y="5200629"/>
            <a:ext cx="440929" cy="646331"/>
            <a:chOff x="-1180179" y="3718409"/>
            <a:chExt cx="440929" cy="646331"/>
          </a:xfrm>
        </p:grpSpPr>
        <p:sp>
          <p:nvSpPr>
            <p:cNvPr id="45" name="TextBox 44"/>
            <p:cNvSpPr txBox="1"/>
            <p:nvPr/>
          </p:nvSpPr>
          <p:spPr>
            <a:xfrm>
              <a:off x="-1180179" y="3718409"/>
              <a:ext cx="440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5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12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-1066968" y="4027919"/>
              <a:ext cx="20743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1978616" y="5469995"/>
            <a:ext cx="59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or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547810" y="5323675"/>
            <a:ext cx="59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7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696388" y="1466850"/>
            <a:ext cx="3758400" cy="4953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>
              <a:latin typeface="+mj-lt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0870"/>
            <a:ext cx="2933930" cy="5202204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angle 32"/>
          <p:cNvSpPr/>
          <p:nvPr/>
        </p:nvSpPr>
        <p:spPr>
          <a:xfrm>
            <a:off x="484398" y="2844944"/>
            <a:ext cx="2004284" cy="3231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C</a:t>
            </a:r>
            <a:r>
              <a:rPr lang="en-GB" sz="1500" b="1" dirty="0" err="1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ategorical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data </a:t>
            </a:r>
            <a:r>
              <a:rPr lang="en-US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is data </a:t>
            </a: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that consists of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two </a:t>
            </a: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or more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categories </a:t>
            </a: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that cannot be ordered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. </a:t>
            </a: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For example, h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air </a:t>
            </a:r>
            <a:r>
              <a:rPr lang="en-GB" sz="1500" b="1" dirty="0" err="1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colo</a:t>
            </a: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u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r is a categorical variable </a:t>
            </a: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as there are two or more categories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(blonde, brown, black, red, etc.)</a:t>
            </a:r>
            <a:b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          and there is no</a:t>
            </a:r>
            <a:b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            way to order</a:t>
            </a:r>
            <a:b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             these from</a:t>
            </a:r>
            <a:b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                 highest to </a:t>
            </a:r>
            <a:b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                   lowest.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26" y="4921194"/>
            <a:ext cx="1391147" cy="1502805"/>
          </a:xfrm>
          <a:prstGeom prst="rect">
            <a:avLst/>
          </a:prstGeom>
        </p:spPr>
      </p:pic>
      <p:graphicFrame>
        <p:nvGraphicFramePr>
          <p:cNvPr id="35" name="Chart 34"/>
          <p:cNvGraphicFramePr/>
          <p:nvPr>
            <p:extLst>
              <p:ext uri="{D42A27DB-BD31-4B8C-83A1-F6EECF244321}">
                <p14:modId xmlns:p14="http://schemas.microsoft.com/office/powerpoint/2010/main" val="64880368"/>
              </p:ext>
            </p:extLst>
          </p:nvPr>
        </p:nvGraphicFramePr>
        <p:xfrm>
          <a:off x="2782113" y="1647639"/>
          <a:ext cx="3655973" cy="3816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45" name="Group 44"/>
          <p:cNvGrpSpPr/>
          <p:nvPr/>
        </p:nvGrpSpPr>
        <p:grpSpPr>
          <a:xfrm>
            <a:off x="4035562" y="5328061"/>
            <a:ext cx="1573105" cy="977004"/>
            <a:chOff x="4035562" y="5328061"/>
            <a:chExt cx="1573105" cy="977004"/>
          </a:xfrm>
        </p:grpSpPr>
        <p:sp>
          <p:nvSpPr>
            <p:cNvPr id="46" name="Rectangle 45"/>
            <p:cNvSpPr/>
            <p:nvPr/>
          </p:nvSpPr>
          <p:spPr>
            <a:xfrm>
              <a:off x="4037043" y="5412857"/>
              <a:ext cx="186214" cy="186214"/>
            </a:xfrm>
            <a:prstGeom prst="rect">
              <a:avLst/>
            </a:prstGeom>
            <a:solidFill>
              <a:srgbClr val="E9C5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204206" y="5328061"/>
              <a:ext cx="11525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Every day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037043" y="5737424"/>
              <a:ext cx="186214" cy="186214"/>
            </a:xfrm>
            <a:prstGeom prst="rect">
              <a:avLst/>
            </a:prstGeom>
            <a:solidFill>
              <a:srgbClr val="8D358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204206" y="5652628"/>
              <a:ext cx="14044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Once a week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035562" y="6051307"/>
              <a:ext cx="186214" cy="186214"/>
            </a:xfrm>
            <a:prstGeom prst="rect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202725" y="5966511"/>
              <a:ext cx="754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Never</a:t>
              </a:r>
            </a:p>
          </p:txBody>
        </p:sp>
      </p:grpSp>
      <p:sp>
        <p:nvSpPr>
          <p:cNvPr id="34" name="Rectangular Callout 33"/>
          <p:cNvSpPr/>
          <p:nvPr/>
        </p:nvSpPr>
        <p:spPr>
          <a:xfrm>
            <a:off x="5780960" y="2275251"/>
            <a:ext cx="2401047" cy="1449216"/>
          </a:xfrm>
          <a:prstGeom prst="wedgeRectCallout">
            <a:avLst>
              <a:gd name="adj1" fmla="val -5634"/>
              <a:gd name="adj2" fmla="val 92076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I asked twenty children in my class how often they eat at the local cafe. Here is a pie chart to show the results.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6682" y="3654222"/>
            <a:ext cx="2513595" cy="321330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244334" y="1447799"/>
            <a:ext cx="6653847" cy="464331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A pie chart is a good way of comparing the values of categorical data.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35696" y="5732254"/>
            <a:ext cx="669044" cy="39923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en-GB" sz="1400" dirty="0" err="1"/>
              <a:t>Kamil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5363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/>
      <p:bldP spid="33" grpId="1"/>
      <p:bldGraphic spid="35" grpId="0">
        <p:bldAsOne/>
      </p:bldGraphic>
      <p:bldP spid="34" grpId="0" animBg="1"/>
      <p:bldP spid="28" grpId="0" animBg="1"/>
      <p:bldP spid="28" grpId="1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2696388" y="1466850"/>
            <a:ext cx="3758400" cy="4953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>
              <a:latin typeface="+mj-lt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0870"/>
            <a:ext cx="2933930" cy="520220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0"/>
          <p:cNvSpPr/>
          <p:nvPr/>
        </p:nvSpPr>
        <p:spPr>
          <a:xfrm>
            <a:off x="504569" y="2897741"/>
            <a:ext cx="2004284" cy="3231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The complete circle of </a:t>
            </a:r>
            <a:b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a pie chart always represents the total value of all the categories.</a:t>
            </a:r>
          </a:p>
          <a:p>
            <a:endParaRPr lang="en-GB" altLang="en-GB" sz="1500" b="1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These are the only categories the children could choose from, so every answer given is</a:t>
            </a:r>
            <a:b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               represented</a:t>
            </a:r>
            <a:b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                 in the full</a:t>
            </a:r>
            <a:b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                  circle.</a:t>
            </a:r>
          </a:p>
          <a:p>
            <a:endParaRPr lang="en-GB" sz="1500" b="1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31" y="5285180"/>
            <a:ext cx="1019885" cy="1019885"/>
          </a:xfrm>
          <a:prstGeom prst="rect">
            <a:avLst/>
          </a:prstGeom>
        </p:spPr>
      </p:pic>
      <p:graphicFrame>
        <p:nvGraphicFramePr>
          <p:cNvPr id="28" name="Chart 27"/>
          <p:cNvGraphicFramePr/>
          <p:nvPr>
            <p:extLst>
              <p:ext uri="{D42A27DB-BD31-4B8C-83A1-F6EECF244321}">
                <p14:modId xmlns:p14="http://schemas.microsoft.com/office/powerpoint/2010/main" val="64880368"/>
              </p:ext>
            </p:extLst>
          </p:nvPr>
        </p:nvGraphicFramePr>
        <p:xfrm>
          <a:off x="2782113" y="1647639"/>
          <a:ext cx="3655973" cy="3816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4035562" y="5328061"/>
            <a:ext cx="1573105" cy="977004"/>
            <a:chOff x="4035562" y="5328061"/>
            <a:chExt cx="1573105" cy="977004"/>
          </a:xfrm>
        </p:grpSpPr>
        <p:sp>
          <p:nvSpPr>
            <p:cNvPr id="45" name="Rectangle 44"/>
            <p:cNvSpPr/>
            <p:nvPr/>
          </p:nvSpPr>
          <p:spPr>
            <a:xfrm>
              <a:off x="4037043" y="5412857"/>
              <a:ext cx="186214" cy="186214"/>
            </a:xfrm>
            <a:prstGeom prst="rect">
              <a:avLst/>
            </a:prstGeom>
            <a:solidFill>
              <a:srgbClr val="E9C5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204206" y="5328061"/>
              <a:ext cx="11525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Every day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037043" y="5737424"/>
              <a:ext cx="186214" cy="186214"/>
            </a:xfrm>
            <a:prstGeom prst="rect">
              <a:avLst/>
            </a:prstGeom>
            <a:solidFill>
              <a:srgbClr val="8D358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204206" y="5652628"/>
              <a:ext cx="14044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Once a week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035562" y="6051307"/>
              <a:ext cx="186214" cy="186214"/>
            </a:xfrm>
            <a:prstGeom prst="rect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202725" y="5966511"/>
              <a:ext cx="754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Never</a:t>
              </a:r>
            </a:p>
          </p:txBody>
        </p:sp>
      </p:grpSp>
      <p:sp>
        <p:nvSpPr>
          <p:cNvPr id="34" name="Rectangular Callout 33"/>
          <p:cNvSpPr/>
          <p:nvPr/>
        </p:nvSpPr>
        <p:spPr>
          <a:xfrm>
            <a:off x="5780960" y="2275251"/>
            <a:ext cx="2401047" cy="1449216"/>
          </a:xfrm>
          <a:prstGeom prst="wedgeRectCallout">
            <a:avLst>
              <a:gd name="adj1" fmla="val -5634"/>
              <a:gd name="adj2" fmla="val 92076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I asked twenty children in my class how often they eat at the local cafe. Here is a pie chart to show the results.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6682" y="3654222"/>
            <a:ext cx="2513595" cy="321330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635696" y="5732254"/>
            <a:ext cx="669044" cy="39923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en-GB" sz="1400" dirty="0" err="1"/>
              <a:t>Kamil</a:t>
            </a:r>
            <a:endParaRPr lang="en-GB" sz="1400" dirty="0"/>
          </a:p>
        </p:txBody>
      </p:sp>
      <p:sp>
        <p:nvSpPr>
          <p:cNvPr id="22" name="Rectangle 21"/>
          <p:cNvSpPr/>
          <p:nvPr/>
        </p:nvSpPr>
        <p:spPr>
          <a:xfrm>
            <a:off x="1244334" y="1447799"/>
            <a:ext cx="6653847" cy="464331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A pie chart is a good way of comparing the values of categorical data.</a:t>
            </a:r>
          </a:p>
        </p:txBody>
      </p:sp>
    </p:spTree>
    <p:extLst>
      <p:ext uri="{BB962C8B-B14F-4D97-AF65-F5344CB8AC3E}">
        <p14:creationId xmlns:p14="http://schemas.microsoft.com/office/powerpoint/2010/main" val="148496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2696388" y="1466850"/>
            <a:ext cx="3758400" cy="4953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>
              <a:latin typeface="+mj-lt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0870"/>
            <a:ext cx="2933930" cy="520220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0"/>
          <p:cNvSpPr/>
          <p:nvPr/>
        </p:nvSpPr>
        <p:spPr>
          <a:xfrm>
            <a:off x="446018" y="2897741"/>
            <a:ext cx="2143937" cy="25391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Each segment shows the proportional value of </a:t>
            </a:r>
            <a:b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each category.</a:t>
            </a:r>
          </a:p>
          <a:p>
            <a:endParaRPr lang="en-US" altLang="en-GB" sz="1500" b="1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This means that the bigger the segment, the more times that category was chosen. The smaller the segment, the fewer times that category </a:t>
            </a:r>
            <a:b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             was chosen.</a:t>
            </a:r>
            <a:endParaRPr lang="en-GB" sz="1500" b="1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31" y="5285180"/>
            <a:ext cx="1019885" cy="1019885"/>
          </a:xfrm>
          <a:prstGeom prst="rect">
            <a:avLst/>
          </a:prstGeom>
        </p:spPr>
      </p:pic>
      <p:graphicFrame>
        <p:nvGraphicFramePr>
          <p:cNvPr id="28" name="Chart 27"/>
          <p:cNvGraphicFramePr/>
          <p:nvPr>
            <p:extLst>
              <p:ext uri="{D42A27DB-BD31-4B8C-83A1-F6EECF244321}">
                <p14:modId xmlns:p14="http://schemas.microsoft.com/office/powerpoint/2010/main" val="64880368"/>
              </p:ext>
            </p:extLst>
          </p:nvPr>
        </p:nvGraphicFramePr>
        <p:xfrm>
          <a:off x="2782113" y="1647639"/>
          <a:ext cx="3655973" cy="3816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4035562" y="5328061"/>
            <a:ext cx="1573105" cy="977004"/>
            <a:chOff x="4035562" y="5328061"/>
            <a:chExt cx="1573105" cy="977004"/>
          </a:xfrm>
        </p:grpSpPr>
        <p:sp>
          <p:nvSpPr>
            <p:cNvPr id="33" name="Rectangle 32"/>
            <p:cNvSpPr/>
            <p:nvPr/>
          </p:nvSpPr>
          <p:spPr>
            <a:xfrm>
              <a:off x="4037043" y="5412857"/>
              <a:ext cx="186214" cy="186214"/>
            </a:xfrm>
            <a:prstGeom prst="rect">
              <a:avLst/>
            </a:prstGeom>
            <a:solidFill>
              <a:srgbClr val="E9C5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204206" y="5328061"/>
              <a:ext cx="11525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Every day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037043" y="5737424"/>
              <a:ext cx="186214" cy="186214"/>
            </a:xfrm>
            <a:prstGeom prst="rect">
              <a:avLst/>
            </a:prstGeom>
            <a:solidFill>
              <a:srgbClr val="8D358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204206" y="5652628"/>
              <a:ext cx="14044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Once a week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035562" y="6051307"/>
              <a:ext cx="186214" cy="186214"/>
            </a:xfrm>
            <a:prstGeom prst="rect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202725" y="5966511"/>
              <a:ext cx="754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Never</a:t>
              </a:r>
            </a:p>
          </p:txBody>
        </p:sp>
      </p:grpSp>
      <p:sp>
        <p:nvSpPr>
          <p:cNvPr id="34" name="Rectangular Callout 33"/>
          <p:cNvSpPr/>
          <p:nvPr/>
        </p:nvSpPr>
        <p:spPr>
          <a:xfrm>
            <a:off x="5780960" y="2275251"/>
            <a:ext cx="2401047" cy="1449216"/>
          </a:xfrm>
          <a:prstGeom prst="wedgeRectCallout">
            <a:avLst>
              <a:gd name="adj1" fmla="val -5634"/>
              <a:gd name="adj2" fmla="val 92076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I asked twenty children in my class how often they eat at the local cafe. Here is a pie chart to show the results.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6682" y="3654222"/>
            <a:ext cx="2513595" cy="321330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635696" y="5732254"/>
            <a:ext cx="669044" cy="39923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en-GB" sz="1400" dirty="0" err="1"/>
              <a:t>Kamil</a:t>
            </a:r>
            <a:endParaRPr lang="en-GB" sz="1400" dirty="0"/>
          </a:p>
        </p:txBody>
      </p:sp>
      <p:sp>
        <p:nvSpPr>
          <p:cNvPr id="22" name="Rectangle 21"/>
          <p:cNvSpPr/>
          <p:nvPr/>
        </p:nvSpPr>
        <p:spPr>
          <a:xfrm>
            <a:off x="1244334" y="1447799"/>
            <a:ext cx="6653847" cy="464331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A pie chart is a good way of comparing the values of categorical data.</a:t>
            </a:r>
          </a:p>
        </p:txBody>
      </p:sp>
    </p:spTree>
    <p:extLst>
      <p:ext uri="{BB962C8B-B14F-4D97-AF65-F5344CB8AC3E}">
        <p14:creationId xmlns:p14="http://schemas.microsoft.com/office/powerpoint/2010/main" val="221362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96386" y="1466850"/>
            <a:ext cx="3758400" cy="4953000"/>
            <a:chOff x="2696386" y="1466850"/>
            <a:chExt cx="3758400" cy="4953000"/>
          </a:xfrm>
        </p:grpSpPr>
        <p:sp>
          <p:nvSpPr>
            <p:cNvPr id="29" name="Rectangle 28"/>
            <p:cNvSpPr/>
            <p:nvPr/>
          </p:nvSpPr>
          <p:spPr>
            <a:xfrm>
              <a:off x="2696386" y="1466850"/>
              <a:ext cx="3758400" cy="49530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aphicFrame>
          <p:nvGraphicFramePr>
            <p:cNvPr id="30" name="Chart 29"/>
            <p:cNvGraphicFramePr/>
            <p:nvPr>
              <p:extLst>
                <p:ext uri="{D42A27DB-BD31-4B8C-83A1-F6EECF244321}">
                  <p14:modId xmlns:p14="http://schemas.microsoft.com/office/powerpoint/2010/main" val="2488131887"/>
                </p:ext>
              </p:extLst>
            </p:nvPr>
          </p:nvGraphicFramePr>
          <p:xfrm>
            <a:off x="2782113" y="1647639"/>
            <a:ext cx="3655973" cy="38163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47" name="Group 46"/>
            <p:cNvGrpSpPr/>
            <p:nvPr/>
          </p:nvGrpSpPr>
          <p:grpSpPr>
            <a:xfrm>
              <a:off x="4035562" y="5328061"/>
              <a:ext cx="1573105" cy="977004"/>
              <a:chOff x="3940312" y="5347111"/>
              <a:chExt cx="1573105" cy="977004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3941793" y="5347111"/>
                <a:ext cx="1319688" cy="338554"/>
                <a:chOff x="-2254497" y="827534"/>
                <a:chExt cx="1319688" cy="338554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-2254497" y="912330"/>
                  <a:ext cx="186214" cy="186214"/>
                </a:xfrm>
                <a:prstGeom prst="rect">
                  <a:avLst/>
                </a:prstGeom>
                <a:solidFill>
                  <a:srgbClr val="E9C50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-2087334" y="827534"/>
                  <a:ext cx="11525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/>
                    <a:t>Every day</a:t>
                  </a: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3941793" y="5671678"/>
                <a:ext cx="1571624" cy="338554"/>
                <a:chOff x="-2273547" y="1132770"/>
                <a:chExt cx="1571624" cy="338554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-2273547" y="1217566"/>
                  <a:ext cx="186214" cy="186214"/>
                </a:xfrm>
                <a:prstGeom prst="rect">
                  <a:avLst/>
                </a:prstGeom>
                <a:solidFill>
                  <a:srgbClr val="8D358B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-2106384" y="1132770"/>
                  <a:ext cx="1404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/>
                    <a:t>Once a week</a:t>
                  </a:r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3940312" y="5985561"/>
                <a:ext cx="921703" cy="338554"/>
                <a:chOff x="-2292597" y="1435675"/>
                <a:chExt cx="921703" cy="338554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-2292597" y="1520471"/>
                  <a:ext cx="186214" cy="186214"/>
                </a:xfrm>
                <a:prstGeom prst="rect">
                  <a:avLst/>
                </a:prstGeom>
                <a:solidFill>
                  <a:srgbClr val="00954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-2125434" y="1435675"/>
                  <a:ext cx="75454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/>
                    <a:t>Never</a:t>
                  </a:r>
                </a:p>
              </p:txBody>
            </p:sp>
          </p:grpSp>
        </p:grpSp>
      </p:grpSp>
      <p:sp>
        <p:nvSpPr>
          <p:cNvPr id="26" name="Rectangle 25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>
              <a:latin typeface="+mj-lt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0870"/>
            <a:ext cx="2933930" cy="520220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0"/>
          <p:cNvSpPr/>
          <p:nvPr/>
        </p:nvSpPr>
        <p:spPr>
          <a:xfrm>
            <a:off x="485519" y="2897741"/>
            <a:ext cx="1940994" cy="270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Notice the key, or legend, which explains what each segment relates to.</a:t>
            </a:r>
          </a:p>
          <a:p>
            <a:endParaRPr lang="en-US" altLang="en-GB" sz="1600" b="1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US" alt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This is the part of the pie chart that shows which category each </a:t>
            </a:r>
            <a:r>
              <a:rPr lang="en-US" altLang="en-GB" sz="1600" b="1" dirty="0" err="1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colour</a:t>
            </a:r>
            <a:r>
              <a:rPr lang="en-US" alt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or pattern in the pie chart represents.</a:t>
            </a:r>
          </a:p>
        </p:txBody>
      </p:sp>
      <p:sp>
        <p:nvSpPr>
          <p:cNvPr id="5" name="Oval 4"/>
          <p:cNvSpPr/>
          <p:nvPr/>
        </p:nvSpPr>
        <p:spPr>
          <a:xfrm>
            <a:off x="3700409" y="4900507"/>
            <a:ext cx="1800331" cy="1800331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1711">
            <a:off x="1406699" y="5105469"/>
            <a:ext cx="580618" cy="1449089"/>
          </a:xfrm>
          <a:prstGeom prst="rect">
            <a:avLst/>
          </a:prstGeom>
        </p:spPr>
      </p:pic>
      <p:sp>
        <p:nvSpPr>
          <p:cNvPr id="34" name="Rectangular Callout 33"/>
          <p:cNvSpPr/>
          <p:nvPr/>
        </p:nvSpPr>
        <p:spPr>
          <a:xfrm>
            <a:off x="5780960" y="2275251"/>
            <a:ext cx="2401047" cy="1449216"/>
          </a:xfrm>
          <a:prstGeom prst="wedgeRectCallout">
            <a:avLst>
              <a:gd name="adj1" fmla="val -5634"/>
              <a:gd name="adj2" fmla="val 92076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I asked twenty children in my class how often they eat at the local cafe. Here is a pie chart to show the results.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6682" y="3654222"/>
            <a:ext cx="2513595" cy="321330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635696" y="5732254"/>
            <a:ext cx="669044" cy="39923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en-GB" sz="1400" dirty="0" err="1"/>
              <a:t>Kamil</a:t>
            </a:r>
            <a:endParaRPr lang="en-GB" sz="1400" dirty="0"/>
          </a:p>
        </p:txBody>
      </p:sp>
      <p:sp>
        <p:nvSpPr>
          <p:cNvPr id="35" name="Rectangle 34"/>
          <p:cNvSpPr/>
          <p:nvPr/>
        </p:nvSpPr>
        <p:spPr>
          <a:xfrm>
            <a:off x="1244334" y="1447799"/>
            <a:ext cx="6653847" cy="464331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A pie chart is a good way of comparing the values of categorical data.</a:t>
            </a:r>
          </a:p>
        </p:txBody>
      </p:sp>
    </p:spTree>
    <p:extLst>
      <p:ext uri="{BB962C8B-B14F-4D97-AF65-F5344CB8AC3E}">
        <p14:creationId xmlns:p14="http://schemas.microsoft.com/office/powerpoint/2010/main" val="55347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 L 0.21319 0 " pathEditMode="relative" rAng="0" ptsTypes="AA">
                                      <p:cBhvr>
                                        <p:cTn id="4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  <p:bldP spid="5" grpId="0" animBg="1"/>
      <p:bldP spid="5" grpId="1" animBg="1"/>
      <p:bldP spid="34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0"/>
          <a:stretch/>
        </p:blipFill>
        <p:spPr>
          <a:xfrm>
            <a:off x="1147045" y="2145725"/>
            <a:ext cx="2933930" cy="427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ctangle 28"/>
          <p:cNvSpPr/>
          <p:nvPr/>
        </p:nvSpPr>
        <p:spPr>
          <a:xfrm>
            <a:off x="4649615" y="1466850"/>
            <a:ext cx="3758400" cy="4953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>
              <a:latin typeface="+mj-lt"/>
            </a:endParaRPr>
          </a:p>
        </p:txBody>
      </p:sp>
      <p:graphicFrame>
        <p:nvGraphicFramePr>
          <p:cNvPr id="30" name="Chart 29"/>
          <p:cNvGraphicFramePr/>
          <p:nvPr>
            <p:extLst>
              <p:ext uri="{D42A27DB-BD31-4B8C-83A1-F6EECF244321}">
                <p14:modId xmlns:p14="http://schemas.microsoft.com/office/powerpoint/2010/main" val="2356058969"/>
              </p:ext>
            </p:extLst>
          </p:nvPr>
        </p:nvGraphicFramePr>
        <p:xfrm>
          <a:off x="4732378" y="1647639"/>
          <a:ext cx="3655973" cy="3816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7" name="Group 46"/>
          <p:cNvGrpSpPr/>
          <p:nvPr/>
        </p:nvGrpSpPr>
        <p:grpSpPr>
          <a:xfrm>
            <a:off x="5985827" y="5328061"/>
            <a:ext cx="1573105" cy="977004"/>
            <a:chOff x="3902212" y="5347111"/>
            <a:chExt cx="1573105" cy="977004"/>
          </a:xfrm>
        </p:grpSpPr>
        <p:grpSp>
          <p:nvGrpSpPr>
            <p:cNvPr id="42" name="Group 41"/>
            <p:cNvGrpSpPr/>
            <p:nvPr/>
          </p:nvGrpSpPr>
          <p:grpSpPr>
            <a:xfrm>
              <a:off x="3903693" y="5347111"/>
              <a:ext cx="1319688" cy="338554"/>
              <a:chOff x="-2292597" y="827534"/>
              <a:chExt cx="1319688" cy="338554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Every day</a:t>
                </a: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3903693" y="5671678"/>
              <a:ext cx="1571624" cy="338554"/>
              <a:chOff x="-2311647" y="1132770"/>
              <a:chExt cx="1571624" cy="338554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Once a week</a:t>
                </a: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3902212" y="5985561"/>
              <a:ext cx="921703" cy="338554"/>
              <a:chOff x="-2330697" y="1435675"/>
              <a:chExt cx="921703" cy="338554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-2163534" y="1435675"/>
                <a:ext cx="7545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Never</a:t>
                </a: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1696635" y="2512144"/>
            <a:ext cx="2034660" cy="34624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In this pie chart, we know that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20 children </a:t>
            </a:r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were asked how often they eat at the local cafe.</a:t>
            </a:r>
          </a:p>
          <a:p>
            <a:endParaRPr lang="en-GB" sz="1500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 can see that the ‘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once a week’ segment </a:t>
            </a:r>
            <a:b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is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</a:t>
            </a:r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of the whole pie.</a:t>
            </a:r>
          </a:p>
          <a:p>
            <a:endParaRPr lang="en-GB" sz="1500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 can calculate that </a:t>
            </a:r>
            <a:b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of 20 = 10, so we </a:t>
            </a:r>
            <a:b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know that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10 children </a:t>
            </a:r>
            <a:b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eat at the local </a:t>
            </a:r>
            <a:r>
              <a:rPr lang="en-GB" sz="1500" b="1" dirty="0" err="1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caf</a:t>
            </a:r>
            <a:r>
              <a:rPr lang="en-US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e</a:t>
            </a:r>
            <a:r>
              <a:rPr lang="en-GB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once a week.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40267" y="1416048"/>
            <a:ext cx="8280000" cy="464331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We can use our understanding of </a:t>
            </a:r>
            <a:r>
              <a:rPr lang="en-GB" sz="1600" b="1" dirty="0">
                <a:solidFill>
                  <a:schemeClr val="bg1"/>
                </a:solidFill>
                <a:latin typeface="Twinkl" pitchFamily="50" charset="0"/>
              </a:rPr>
              <a:t>fractions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to help us find out the value of each segment.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790537" y="4243387"/>
            <a:ext cx="292968" cy="400110"/>
            <a:chOff x="3788007" y="4231435"/>
            <a:chExt cx="292968" cy="400110"/>
          </a:xfrm>
        </p:grpSpPr>
        <p:sp>
          <p:nvSpPr>
            <p:cNvPr id="3" name="TextBox 2"/>
            <p:cNvSpPr txBox="1"/>
            <p:nvPr/>
          </p:nvSpPr>
          <p:spPr>
            <a:xfrm>
              <a:off x="3788007" y="4231435"/>
              <a:ext cx="292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  <a:b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2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3890048" y="4428566"/>
              <a:ext cx="931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609657" y="4921975"/>
            <a:ext cx="292968" cy="400110"/>
            <a:chOff x="3788007" y="4231435"/>
            <a:chExt cx="292968" cy="400110"/>
          </a:xfrm>
        </p:grpSpPr>
        <p:sp>
          <p:nvSpPr>
            <p:cNvPr id="33" name="TextBox 32"/>
            <p:cNvSpPr txBox="1"/>
            <p:nvPr/>
          </p:nvSpPr>
          <p:spPr>
            <a:xfrm>
              <a:off x="3788007" y="4231435"/>
              <a:ext cx="292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  <a:b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2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890048" y="4428566"/>
              <a:ext cx="931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670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1FB98A13-3E6D-4552-8BAA-C06EBDB8DC74}" vid="{BA148D82-8A68-4E5E-8549-B02389151E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638</TotalTime>
  <Words>1616</Words>
  <Application>Microsoft Office PowerPoint</Application>
  <PresentationFormat>On-screen Show (4:3)</PresentationFormat>
  <Paragraphs>236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Tuffy-TTF</vt:lpstr>
      <vt:lpstr>Arial</vt:lpstr>
      <vt:lpstr>Kalam</vt:lpstr>
      <vt:lpstr>Calibri</vt:lpstr>
      <vt:lpstr>Cambria Math</vt:lpstr>
      <vt:lpstr>Twinkl</vt:lpstr>
      <vt:lpstr>Office Theme</vt:lpstr>
      <vt:lpstr>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Lydia Fay</dc:creator>
  <cp:lastModifiedBy>35386</cp:lastModifiedBy>
  <cp:revision>109</cp:revision>
  <dcterms:created xsi:type="dcterms:W3CDTF">2019-09-18T11:28:03Z</dcterms:created>
  <dcterms:modified xsi:type="dcterms:W3CDTF">2020-05-25T10:57:22Z</dcterms:modified>
</cp:coreProperties>
</file>