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88" r:id="rId10"/>
    <p:sldId id="280" r:id="rId11"/>
    <p:sldId id="289" r:id="rId12"/>
    <p:sldId id="282" r:id="rId13"/>
    <p:sldId id="290" r:id="rId14"/>
    <p:sldId id="284" r:id="rId15"/>
    <p:sldId id="291" r:id="rId16"/>
    <p:sldId id="286" r:id="rId17"/>
    <p:sldId id="292" r:id="rId18"/>
    <p:sldId id="287" r:id="rId19"/>
    <p:sldId id="277" r:id="rId20"/>
    <p:sldId id="278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itchFamily="2" charset="77"/>
      <p:regular r:id="rId29"/>
      <p:bold r:id="rId30"/>
    </p:embeddedFont>
    <p:embeddedFont>
      <p:font typeface="Twinkl ExtraBold"/>
      <p:bold r:id="rId31"/>
    </p:embeddedFont>
    <p:embeddedFont>
      <p:font typeface="Twinkl SemiBold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36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0B2A5-6858-B847-A87A-2673C6286C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26A75-736D-1149-AD97-C8961F18DB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A9F4EF-145A-144F-B995-5BEE184AE531}" type="datetimeFigureOut">
              <a:rPr lang="en-GB"/>
              <a:pPr>
                <a:defRPr/>
              </a:pPr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76271-FB7D-C440-ACE9-80CB87FB41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333DD-BDD5-4F44-A1E6-3D3FBD26DB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A22A82C-8E8D-3B48-BC31-9BAA216C92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A869A5-5E88-674A-9F69-ACA194F9F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C69E8-5272-7C42-B12B-E1CF51C144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D679D9-05A5-8540-A959-2796E5916558}" type="datetimeFigureOut">
              <a:rPr lang="en-GB"/>
              <a:pPr>
                <a:defRPr/>
              </a:pPr>
              <a:t>27/05/2020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F9DE45-EFA1-254B-BDC1-7C36891C1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28C10B-3960-4442-AA67-66880DD2F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26E3F-A81B-644F-9E10-529257EC69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D157-C62D-1648-8D7A-E79B7685D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2E953A9-DA5E-5847-918D-31459AA3076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EBA1994-887F-794C-84C0-4384DFEB5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D9DE34-FE20-0547-8206-C2B00318EE1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38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126D4DD-98B9-3647-8412-B80A231D99E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6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AEFE5E5-F47E-B34A-80D1-7C146CF2B4B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F4224F5-293D-C54E-8DC5-B2098C8B041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EBA2A9-B2C0-4A41-ADDA-B7279E2D4A7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FDBA91-F8FE-194D-A9F0-5FCF80999A2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7960E03-6784-F343-9A83-E3040A9394B4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401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4252B43-6269-794B-8466-299CA2BC6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0281BD-E642-1745-B238-2AF74B21E8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BE1E70-5053-6B40-B509-1BBA98876D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2.xm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6.xml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5.xml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15.xml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XWr5tg6ho" TargetMode="External"/><Relationship Id="rId7" Type="http://schemas.openxmlformats.org/officeDocument/2006/relationships/image" Target="../media/image2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274DA55-896B-9E48-87AF-CBC258E9E7BE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2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3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4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5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53D01703-A002-A849-AD33-0D1E24AC36A1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461FFE-56DB-A74B-B253-15B21CB5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F560D-D566-0D4F-BE6C-D20F9E49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14575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BCBA5753-CCC6-DB48-BA22-5C02B093E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5035550"/>
            <a:ext cx="1258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8CFAEE2-1909-7743-8F96-D42AE4EC9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830763"/>
            <a:ext cx="14716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C2D0D0C8-8A17-9C44-A79A-4DE3A91F4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940300"/>
            <a:ext cx="11953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2A6B84C5-7889-B842-80A6-C7F51C4991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99025"/>
            <a:ext cx="1168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7F918C0F-226A-0642-A1AB-1860518F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335213"/>
            <a:ext cx="4581525" cy="188118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Oh no!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 here to try again.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94DF6BF-737B-3A48-BD0C-EB64EDE30752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3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4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5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2EFEC99C-C44E-8745-846B-820138F3B8F0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396E3E-8110-3B46-A3D6-CE76486C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30163-1F5E-AA47-9243-7360A86D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14575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52706-04E8-134A-BAEB-C13A5A90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322513"/>
            <a:ext cx="1258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25DA152A-72D3-1344-B281-378D70CD7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830763"/>
            <a:ext cx="14716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C6481D5B-8EF1-1246-A063-701510C4C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940300"/>
            <a:ext cx="11953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id="{9057DB08-2176-B145-A27B-4E095AC382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99025"/>
            <a:ext cx="1168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31FC93B1-934E-B441-AE56-811E9C41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335213"/>
            <a:ext cx="4581525" cy="188118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Oh no!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 here to try again.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DBF18B2-7F84-7340-9497-9C3C495D3FF2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4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5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DBAFEB6-17F2-EE4F-83B1-8FAB344F6261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D876B-FC8B-0646-B554-6B8B108D8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D02F9-C350-714D-A62D-D5EAB5A7D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60600"/>
            <a:ext cx="14716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8E93E8C9-291F-844B-BA99-3610424A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940300"/>
            <a:ext cx="11953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EA26A573-C9C0-974C-B3CD-DACAF73EB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99025"/>
            <a:ext cx="1168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243443-3AF9-324C-8128-50767B0F0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14575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A420EF-4CB5-2E4E-955B-EFD363610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322513"/>
            <a:ext cx="1258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5F0E1FAC-156C-5B4D-9E9F-E10DAD5A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335213"/>
            <a:ext cx="4581525" cy="188118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Oh no!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 here to try again.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12F8A01-A082-5B48-A247-7200E0613167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5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1B97739-A1B3-9043-AED0-688933C79633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18FE9-FB1F-7E4C-A641-79DFB4EF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5387B-421B-4544-AD4E-396B1FB3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60600"/>
            <a:ext cx="14716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DBBF15D2-83D4-B24D-B2F9-DF5583078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305050"/>
            <a:ext cx="1193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hlinkClick r:id="rId5" action="ppaction://hlinksldjump"/>
            <a:extLst>
              <a:ext uri="{FF2B5EF4-FFF2-40B4-BE49-F238E27FC236}">
                <a16:creationId xmlns:a16="http://schemas.microsoft.com/office/drawing/2014/main" id="{88BD9301-E597-434A-A106-6B3185642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99025"/>
            <a:ext cx="1168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6BE1B-CF61-FE4E-9D4C-95DD79AFD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14575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ECE0F-AE8B-DB47-9B15-C344E48D4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322513"/>
            <a:ext cx="1258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03B343B3-1346-F442-B72C-D5E8EEE5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335213"/>
            <a:ext cx="4581525" cy="188118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Oh no!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 here to try again.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C00B1D4-96FF-A549-88FE-0D758402509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232323"/>
                        </a:solidFill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66E03528-B46A-B842-85B9-FB9D965B7294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81EF4-1A39-5D40-9508-E0BBDF2D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74C53-FA5C-5841-854A-77A9EA062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60600"/>
            <a:ext cx="14716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7E6E9C52-2B23-9844-A18E-7DC951095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305050"/>
            <a:ext cx="1193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A721A-2E4E-4645-BA7D-F88A04E05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14575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4E140-34C6-AC44-9D7E-37E96AA33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322513"/>
            <a:ext cx="1258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ECEE1AE6-EE8B-1642-B4EA-24D57B8EB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278063"/>
            <a:ext cx="11684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15">
            <a:extLst>
              <a:ext uri="{FF2B5EF4-FFF2-40B4-BE49-F238E27FC236}">
                <a16:creationId xmlns:a16="http://schemas.microsoft.com/office/drawing/2014/main" id="{CCBC542F-7D2F-2640-9246-B9B15920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944938"/>
            <a:ext cx="345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Correct – Well Done!</a:t>
            </a:r>
          </a:p>
        </p:txBody>
      </p:sp>
      <p:pic>
        <p:nvPicPr>
          <p:cNvPr id="25624" name="Picture 3">
            <a:extLst>
              <a:ext uri="{FF2B5EF4-FFF2-40B4-BE49-F238E27FC236}">
                <a16:creationId xmlns:a16="http://schemas.microsoft.com/office/drawing/2014/main" id="{B40F90A9-91CD-0943-8E20-C83C98831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4476750"/>
            <a:ext cx="2659062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rrow: Lef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1D9A57-2903-0942-A7C8-6FF67920C261}"/>
              </a:ext>
            </a:extLst>
          </p:cNvPr>
          <p:cNvSpPr/>
          <p:nvPr/>
        </p:nvSpPr>
        <p:spPr>
          <a:xfrm flipH="1">
            <a:off x="7608888" y="5707063"/>
            <a:ext cx="779462" cy="385762"/>
          </a:xfrm>
          <a:prstGeom prst="leftArrow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F783555-8E7A-C140-AA52-0211E463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Is Chocolate Used For?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928EE-F8FA-9849-BBD3-BB9F5DAA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Chocolate is used to make lots of delicious foods and drinks.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B20AD-ABBF-704C-A0B5-E0F27925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5662613"/>
            <a:ext cx="4513262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is your favourite kind of chocolate?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FD65A-598A-9D4D-A23C-1B687B3C094E}"/>
              </a:ext>
            </a:extLst>
          </p:cNvPr>
          <p:cNvSpPr>
            <a:spLocks/>
          </p:cNvSpPr>
          <p:nvPr/>
        </p:nvSpPr>
        <p:spPr bwMode="auto">
          <a:xfrm>
            <a:off x="763588" y="5014913"/>
            <a:ext cx="2138362" cy="649287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Discuss It!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CB4315-E273-4C4F-AA9A-6E6AD858F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635250"/>
            <a:ext cx="20129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622627-0431-F343-9D2C-7572411A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3738563"/>
            <a:ext cx="23955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2D3C7B-019F-1947-B887-E1AC02B60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554288"/>
            <a:ext cx="20240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C9DBBD-BE46-CF40-ACCA-A99DABE3C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27313"/>
            <a:ext cx="19875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28704DF-AA0C-5544-A295-4E8CE22C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What Do You Know About Chocolate?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0CF6E-9D6A-2B4F-9FF8-50EC423E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11663"/>
            <a:ext cx="3816350" cy="104933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like chocolate?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Where do you think chocolate comes from?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31A30F-5D58-3D47-9200-3268551F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74788"/>
            <a:ext cx="48529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CB9FB-8847-E040-A4C7-7FFF1A45A7B5}"/>
              </a:ext>
            </a:extLst>
          </p:cNvPr>
          <p:cNvSpPr>
            <a:spLocks/>
          </p:cNvSpPr>
          <p:nvPr/>
        </p:nvSpPr>
        <p:spPr bwMode="auto">
          <a:xfrm>
            <a:off x="4570413" y="3760788"/>
            <a:ext cx="2138362" cy="649287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Discuss It!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DCEB12-A661-AE40-AFD0-07EC26087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482975"/>
            <a:ext cx="421163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E380FB-A4FD-2F4D-93A7-5F63920B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068513"/>
            <a:ext cx="14208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C2EB29-8D84-6E4F-9966-946189522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836738"/>
            <a:ext cx="1536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D58EF55-BFEA-6B44-B107-46E3C708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Glossary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D4358-36DC-B04E-85FE-9B6B8542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7632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harvested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when crops are collected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paste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 thick, soft, sticky substance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machete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 large, heavy knife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plantations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 large group of plants and trees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ripe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ready to be used or eaten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nibs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crushed cacao beans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mould </a:t>
            </a:r>
            <a:r>
              <a:rPr lang="en-GB" altLang="en-US" sz="2800">
                <a:solidFill>
                  <a:schemeClr val="tx1"/>
                </a:solidFill>
              </a:rPr>
              <a:t>-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 hollow container used to give shape to liquid when it cools and hardens</a:t>
            </a:r>
          </a:p>
        </p:txBody>
      </p:sp>
      <p:sp>
        <p:nvSpPr>
          <p:cNvPr id="2" name="Arrow: Left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829AF57-608C-4B45-9EE6-6AD6A6CCD537}"/>
              </a:ext>
            </a:extLst>
          </p:cNvPr>
          <p:cNvSpPr/>
          <p:nvPr/>
        </p:nvSpPr>
        <p:spPr>
          <a:xfrm>
            <a:off x="7608888" y="5707063"/>
            <a:ext cx="779462" cy="385762"/>
          </a:xfrm>
          <a:prstGeom prst="leftArrow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A06DCF-A717-FF40-AA0A-64206600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Does Chocolate Come from the Shop?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0E933-9A57-5549-B9F0-DAD6CD04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46053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We buy chocolate from a shop but chocolate actually comes from cacao beans.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9F3D4-9A29-A84D-A019-75E8C31D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547813"/>
            <a:ext cx="342582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3994E-6774-424B-9A0D-DFDD7163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36938"/>
            <a:ext cx="38036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FC8F145-A1CE-7843-B38D-54A3111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Where Does Chocolate Come From?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99EC0-A425-0440-97EA-D4899826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40005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tx1"/>
                </a:solidFill>
              </a:rPr>
              <a:t>Chocolate comes from cacao pods.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tx1"/>
                </a:solidFill>
              </a:rPr>
              <a:t>Cacao pods grow on cacao trees.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tx1"/>
                </a:solidFill>
              </a:rPr>
              <a:t>Cacao trees are grown in large 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plantations</a:t>
            </a:r>
            <a:r>
              <a:rPr lang="en-GB" altLang="en-US" sz="2800">
                <a:solidFill>
                  <a:schemeClr val="tx1"/>
                </a:solidFill>
              </a:rPr>
              <a:t>, in hot places such as Brazil in South America and Ghana in West Africa.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D6BF9-8764-1342-BCE2-698115955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73200"/>
            <a:ext cx="35353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1020F-416B-3E4E-8915-8436E3C5C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3319463"/>
            <a:ext cx="270033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79F377B-EBFE-2D43-8997-6AE901B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How Are Cacao Beans Harvested?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FB44E-38ED-9844-8843-04E97726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38163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After six months of growing, the cacao pods are 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ripe</a:t>
            </a:r>
            <a:r>
              <a:rPr lang="en-GB" altLang="en-US" sz="2800">
                <a:solidFill>
                  <a:schemeClr val="tx1"/>
                </a:solidFill>
              </a:rPr>
              <a:t> and they are 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harvested</a:t>
            </a:r>
            <a:r>
              <a:rPr lang="en-GB" altLang="en-US" sz="280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The cacao pods are split open with a </a:t>
            </a:r>
            <a:r>
              <a:rPr lang="en-GB" altLang="en-US" sz="28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machete</a:t>
            </a:r>
            <a:r>
              <a:rPr lang="en-GB" altLang="en-US" sz="2800">
                <a:solidFill>
                  <a:schemeClr val="tx1"/>
                </a:solidFill>
              </a:rPr>
              <a:t> and the cacao beans are removed.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92968-C8F1-6D40-8814-898BADC9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473200"/>
            <a:ext cx="255587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CE1D9-9058-6844-8D7F-CBCE30FA6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101975"/>
            <a:ext cx="310356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6983F49-7A9B-284C-8935-004ED404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117975"/>
            <a:ext cx="22923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37B3D8E-06DA-DD40-8BF3-9A0BCFC9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Happens to the Cacao Beans?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327BE-C508-9240-A033-D8BBA23C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359886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The beans are covered with banana leaves and left to dry out 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in the sun for about 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a week.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The beans are shipped out to chocolate factories all over 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the world.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CD25C1-9EE1-FC42-A40E-98E5BC1E3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533900"/>
            <a:ext cx="18716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718E04-A398-734B-952B-55C0E762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617663"/>
            <a:ext cx="29337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394740-5787-0046-BB27-13FF6F35D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476375"/>
            <a:ext cx="16954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7D71A2-356E-7B48-A66C-E6F6176C5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429000"/>
            <a:ext cx="1590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B80C766-609A-4F4C-B68A-FBFFCEB5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/>
              <a:t>How Is Chocolate Made from Cacao Beans?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D22B5-39AE-364C-AB16-258D4D139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0988"/>
            <a:ext cx="38163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In factories, the beans are cleaned and then roasted.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The shells are cracked and removed and you are left with broken pieces of cacao, called ‘</a:t>
            </a:r>
            <a:r>
              <a:rPr lang="en-GB" altLang="en-US" sz="16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nibs</a:t>
            </a:r>
            <a:r>
              <a:rPr lang="en-GB" altLang="en-US" sz="1600">
                <a:solidFill>
                  <a:schemeClr val="tx1"/>
                </a:solidFill>
              </a:rPr>
              <a:t>’.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The nibs are then ground into a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thick </a:t>
            </a:r>
            <a:r>
              <a:rPr lang="en-GB" altLang="en-US" sz="16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paste</a:t>
            </a:r>
            <a:r>
              <a:rPr lang="en-GB" altLang="en-US" sz="160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Other ingredients, such as sugar, cocoa butter and milk are added to make the chocolate taste nice.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The chocolate is poured into a </a:t>
            </a:r>
            <a:r>
              <a:rPr lang="en-GB" altLang="en-US" sz="1600">
                <a:solidFill>
                  <a:schemeClr val="tx1"/>
                </a:solidFill>
                <a:latin typeface="Twinkl ExtraBold" pitchFamily="2" charset="0"/>
                <a:hlinkClick r:id="rId2" action="ppaction://hlinksldjump"/>
              </a:rPr>
              <a:t>mould</a:t>
            </a:r>
            <a:r>
              <a:rPr lang="en-GB" altLang="en-US" sz="1600">
                <a:solidFill>
                  <a:schemeClr val="tx1"/>
                </a:solidFill>
              </a:rPr>
              <a:t> and left to set.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600">
                <a:solidFill>
                  <a:schemeClr val="tx1"/>
                </a:solidFill>
              </a:rPr>
              <a:t>The chocolate is packaged and sent to shops to be sold.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AB03FA-0AA9-8D4D-B14A-B5E72B6FB4A3}"/>
              </a:ext>
            </a:extLst>
          </p:cNvPr>
          <p:cNvSpPr>
            <a:spLocks/>
          </p:cNvSpPr>
          <p:nvPr/>
        </p:nvSpPr>
        <p:spPr bwMode="auto">
          <a:xfrm>
            <a:off x="4727575" y="4732338"/>
            <a:ext cx="1847850" cy="649287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Watch it!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BFD415-93DD-FB4E-AD24-8567CFBB2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381625"/>
            <a:ext cx="3660775" cy="709613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hlinkClick r:id="rId3"/>
              </a:rPr>
              <a:t>Watch this clip to see how chocolate is produced in a factory.</a:t>
            </a:r>
            <a:endParaRPr lang="en-GB" altLang="en-US" sz="160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71FE48-605C-CC47-99C9-B7EE9A032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370013"/>
            <a:ext cx="1743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4DADB7-E77B-924B-BAED-9AD655159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370013"/>
            <a:ext cx="16700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CCD2D9-8777-5941-B2D2-3F20D6B6B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5925"/>
            <a:ext cx="13890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F6128D-3ED6-5A43-A3B8-2AF2E0B5A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874963"/>
            <a:ext cx="11271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4DFD0E7D-2706-5F41-9120-2E451FF99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6130925"/>
            <a:ext cx="36607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*NB. Please check the content in this link, including any comments, is suitable for your educational environment before showing.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5" grpId="0" build="p"/>
      <p:bldP spid="22" grpId="0" animBg="1"/>
      <p:bldP spid="2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FD87C04-C5EA-4E45-8A8A-74D81AF7A586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79638"/>
          <a:ext cx="7632700" cy="1403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008700209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34245269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411290885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5921657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235453360"/>
                    </a:ext>
                  </a:extLst>
                </a:gridCol>
              </a:tblGrid>
              <a:tr h="140335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1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2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3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4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32323"/>
                          </a:solidFill>
                        </a:rPr>
                        <a:t>5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6131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5A69E93-E7B4-FE4D-A70D-1B5662B976AD}"/>
              </a:ext>
            </a:extLst>
          </p:cNvPr>
          <p:cNvSpPr>
            <a:spLocks/>
          </p:cNvSpPr>
          <p:nvPr/>
        </p:nvSpPr>
        <p:spPr bwMode="auto">
          <a:xfrm>
            <a:off x="755650" y="765175"/>
            <a:ext cx="1123950" cy="649288"/>
          </a:xfrm>
          <a:prstGeom prst="rect">
            <a:avLst/>
          </a:prstGeom>
          <a:solidFill>
            <a:srgbClr val="6993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Do it!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3608F-FF17-FF48-9F1E-FF23CE9F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95300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the pictures in order to show where chocolate comes from?</a:t>
            </a:r>
          </a:p>
        </p:txBody>
      </p:sp>
      <p:pic>
        <p:nvPicPr>
          <p:cNvPr id="1537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58C1D2EC-99BC-4F49-BF2B-2970A3CE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59350"/>
            <a:ext cx="116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0BD37D2E-F906-624D-9107-A257F1B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5035550"/>
            <a:ext cx="1258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4077622A-039C-9648-90EF-653B95A94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830763"/>
            <a:ext cx="14716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E62904F4-1417-274D-99C9-CCEEA735C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940300"/>
            <a:ext cx="11953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F903FE42-23F7-574B-BAC2-0D6CD8DD4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99025"/>
            <a:ext cx="1168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A7804C7C-BDFF-104B-BE6D-5B3F7F26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335213"/>
            <a:ext cx="4581525" cy="1881187"/>
          </a:xfrm>
          <a:prstGeom prst="rect">
            <a:avLst/>
          </a:prstGeom>
          <a:solidFill>
            <a:srgbClr val="B9D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Oh no!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 here to try again.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1C1C1C"/>
      </a:hlink>
      <a:folHlink>
        <a:srgbClr val="1C1C1C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494</TotalTime>
  <Words>563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Twinkl</vt:lpstr>
      <vt:lpstr>Twinkl SemiBold</vt:lpstr>
      <vt:lpstr>Calibri</vt:lpstr>
      <vt:lpstr>Twinkl ExtraBold</vt:lpstr>
      <vt:lpstr>Arial</vt:lpstr>
      <vt:lpstr>Office Theme</vt:lpstr>
      <vt:lpstr>PowerPoint Presentation</vt:lpstr>
      <vt:lpstr>What Do You Know About Chocolate?</vt:lpstr>
      <vt:lpstr>Does Chocolate Come from the Shop?</vt:lpstr>
      <vt:lpstr>Where Does Chocolate Come From?</vt:lpstr>
      <vt:lpstr>How Are Cacao Beans Harvested?</vt:lpstr>
      <vt:lpstr>What Happens to the Cacao Beans?</vt:lpstr>
      <vt:lpstr>How Is Chocolate Made from Cacao Beans?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Chocolate Used For?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Shermeen Ahmed</dc:creator>
  <cp:lastModifiedBy>Claire Finlay</cp:lastModifiedBy>
  <cp:revision>117</cp:revision>
  <dcterms:created xsi:type="dcterms:W3CDTF">2017-04-17T08:34:49Z</dcterms:created>
  <dcterms:modified xsi:type="dcterms:W3CDTF">2020-05-27T14:18:33Z</dcterms:modified>
</cp:coreProperties>
</file>